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307" r:id="rId4"/>
    <p:sldId id="350" r:id="rId5"/>
    <p:sldId id="351" r:id="rId6"/>
    <p:sldId id="352" r:id="rId7"/>
    <p:sldId id="353" r:id="rId8"/>
    <p:sldId id="354" r:id="rId9"/>
    <p:sldId id="391" r:id="rId10"/>
    <p:sldId id="355" r:id="rId11"/>
    <p:sldId id="392" r:id="rId12"/>
    <p:sldId id="356" r:id="rId13"/>
    <p:sldId id="357" r:id="rId14"/>
    <p:sldId id="358" r:id="rId15"/>
    <p:sldId id="359" r:id="rId16"/>
    <p:sldId id="393" r:id="rId17"/>
    <p:sldId id="267" r:id="rId18"/>
    <p:sldId id="361" r:id="rId19"/>
    <p:sldId id="362" r:id="rId20"/>
    <p:sldId id="363" r:id="rId21"/>
    <p:sldId id="364" r:id="rId22"/>
    <p:sldId id="368" r:id="rId23"/>
    <p:sldId id="369" r:id="rId24"/>
    <p:sldId id="370" r:id="rId25"/>
    <p:sldId id="371" r:id="rId26"/>
    <p:sldId id="394" r:id="rId27"/>
    <p:sldId id="374" r:id="rId28"/>
    <p:sldId id="305" r:id="rId29"/>
    <p:sldId id="303" r:id="rId30"/>
    <p:sldId id="388" r:id="rId31"/>
    <p:sldId id="389" r:id="rId32"/>
    <p:sldId id="304" r:id="rId33"/>
    <p:sldId id="385" r:id="rId34"/>
    <p:sldId id="375" r:id="rId35"/>
    <p:sldId id="390" r:id="rId36"/>
    <p:sldId id="365" r:id="rId37"/>
    <p:sldId id="269" r:id="rId38"/>
    <p:sldId id="270" r:id="rId39"/>
    <p:sldId id="395" r:id="rId40"/>
    <p:sldId id="396" r:id="rId41"/>
    <p:sldId id="397" r:id="rId42"/>
    <p:sldId id="398" r:id="rId43"/>
    <p:sldId id="399" r:id="rId44"/>
    <p:sldId id="400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207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athe Puissant" userId="7b1a822286e5b10e" providerId="LiveId" clId="{88576976-1B15-486C-B342-5EC78A171083}"/>
    <pc:docChg chg="custSel modSld">
      <pc:chgData name="Agathe Puissant" userId="7b1a822286e5b10e" providerId="LiveId" clId="{88576976-1B15-486C-B342-5EC78A171083}" dt="2025-04-07T13:01:14.656" v="26" actId="14100"/>
      <pc:docMkLst>
        <pc:docMk/>
      </pc:docMkLst>
      <pc:sldChg chg="modSp mod">
        <pc:chgData name="Agathe Puissant" userId="7b1a822286e5b10e" providerId="LiveId" clId="{88576976-1B15-486C-B342-5EC78A171083}" dt="2025-04-07T13:01:14.656" v="26" actId="14100"/>
        <pc:sldMkLst>
          <pc:docMk/>
          <pc:sldMk cId="2680771888" sldId="397"/>
        </pc:sldMkLst>
        <pc:spChg chg="mod">
          <ac:chgData name="Agathe Puissant" userId="7b1a822286e5b10e" providerId="LiveId" clId="{88576976-1B15-486C-B342-5EC78A171083}" dt="2025-04-07T13:01:10.364" v="25" actId="1076"/>
          <ac:spMkLst>
            <pc:docMk/>
            <pc:sldMk cId="2680771888" sldId="397"/>
            <ac:spMk id="2" creationId="{986035E4-A5D7-1D7D-A6F3-5E4ED34A4040}"/>
          </ac:spMkLst>
        </pc:spChg>
        <pc:picChg chg="mod">
          <ac:chgData name="Agathe Puissant" userId="7b1a822286e5b10e" providerId="LiveId" clId="{88576976-1B15-486C-B342-5EC78A171083}" dt="2025-04-07T13:01:14.656" v="26" actId="14100"/>
          <ac:picMkLst>
            <pc:docMk/>
            <pc:sldMk cId="2680771888" sldId="397"/>
            <ac:picMk id="4" creationId="{7B7F539D-A149-E8EC-559C-921AE00B47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4041-7FF1-4001-B407-4B753A261B2A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77110-8A88-4978-A315-509C884A7D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0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Développement de la méthode de quantification</a:t>
            </a: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6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1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analyses + idées ?</a:t>
            </a:r>
            <a:endParaRPr/>
          </a:p>
        </p:txBody>
      </p:sp>
      <p:sp>
        <p:nvSpPr>
          <p:cNvPr id="210" name="Google Shape;21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53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57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73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33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80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53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2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C14D6-3761-28B0-7000-03257B9D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17FE85-2D24-1DFE-BB27-6FD50AA7F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0DC35-8EDB-4514-3E4E-F782D041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73FDC-597D-711C-8A69-0321197C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C7BEB-1D2E-EF8E-66DE-0AB4C26D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7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53078-1C9A-2F77-0436-C2B708E9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C5E7E3-9F70-328F-2FD5-D73F7C113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CB9CC-6948-AA03-B5F2-8AA253F3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D89A79-2EF3-2FA5-07D3-60720212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4C0D0A-E9F0-5C75-4E11-8C6BB949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82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17F23C-780F-6002-581A-172EE5437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FFB37-FC89-B5F5-502A-882014121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4409E-FC9C-13D9-2078-0DD0ECA5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CAED3-2A49-5119-6E11-4BF7A375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43DB0A-AF38-7A4B-DDA9-764F5925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2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E7528-9EE9-0DD4-A809-CD41121E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88B9CB-5DB5-2E22-74D2-796A1357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44BFF-B85D-9949-F3DF-7DB0B0B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3B3139-6073-FD44-1461-F4BDD4E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1BB579-875B-6283-B0D9-0CB19DC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B5DC2-9C0B-28AC-BA67-AD26E610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33C4D-4FCD-DE54-498A-AAED0DDF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849FE-EB98-F09D-D3EE-E046198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D2751A-D8D8-71E3-902D-33DCD3B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A5242-1347-3458-5D5E-D1DD0FE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535E0-EF60-87AD-73CB-B9CAAC9E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4DB583-1985-BEEC-0D5E-661B43EB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18CE0E-1CDB-BEF6-997E-1496F956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1F6F80-4D5E-0F5D-E92D-451D67D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7DBD64-DC5C-9DA1-1229-C6FDD0FB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852BFC-696C-6449-3DE2-FC206FB2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9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85392-E69B-7DC7-8B35-04193EC4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54786C-57DA-D24B-C5C1-C0973651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26225-0616-8643-C04E-04B535A6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168BBA-127D-AC64-ED6B-3C6D97CE1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FE57A-49C1-745A-7226-8E8E58B64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7F1A54-17C7-9A7A-C726-4C78111C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8D4661-6B20-5EA7-B809-ED9A22FA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E7935C-5B46-36D9-A84B-B730945D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02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54B1D-6EB5-38E0-4E66-3DBB1C9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B6822C-2545-4530-118E-74CA4AA2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72D9CE-D660-E6CC-9145-F9151EAF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09BCD1-9DF4-2CE5-AAAF-A5485797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B28199-1157-AC49-C74C-AA4E142F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6A6372-8211-B53D-1C64-71032647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692F7-8EA7-D1C3-7954-5B7C64B8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96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3989-54BF-1AE1-4C94-CFADD412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CE32C-59D8-8524-8030-A7855D70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563CC2-F60D-7615-4915-BDA1B0B2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41CFA-1B4B-D968-1407-625A024C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8F0E48-9192-1B7D-2A99-9035593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4FD23B-8196-F12D-9708-0B43EB6E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2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A9D01-0BB2-3BBE-CC8D-E42DDCF0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761670-8CB8-34AE-F700-9B2BB91A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134F47-3901-5924-CB42-2A90378F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760F98-3609-BDB4-42A5-53BC718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8CEAAF-682A-D18B-5AF2-C22348E9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71AC1-57FA-D626-443F-8A63577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0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124B14-DC38-C3AC-B27E-9F5FE93B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C891A7-B381-8F89-8675-5BFB6B279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F92C2-332E-EA9D-20F8-8D4983563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E8E1A-3BFF-1891-1DD5-A3863028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D97A2-F03B-7C1F-6802-63AAF21DF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002.057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23.png"/><Relationship Id="rId3" Type="http://schemas.openxmlformats.org/officeDocument/2006/relationships/tags" Target="../tags/tag47.xml"/><Relationship Id="rId21" Type="http://schemas.openxmlformats.org/officeDocument/2006/relationships/image" Target="../media/image25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image" Target="../media/image2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22.png"/><Relationship Id="rId10" Type="http://schemas.openxmlformats.org/officeDocument/2006/relationships/tags" Target="../tags/tag54.xml"/><Relationship Id="rId19" Type="http://schemas.openxmlformats.org/officeDocument/2006/relationships/image" Target="../media/image24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24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62.xml"/><Relationship Id="rId16" Type="http://schemas.openxmlformats.org/officeDocument/2006/relationships/image" Target="../media/image2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72.xml"/><Relationship Id="rId16" Type="http://schemas.openxmlformats.org/officeDocument/2006/relationships/image" Target="../media/image26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5" Type="http://schemas.openxmlformats.org/officeDocument/2006/relationships/image" Target="../media/image25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4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5" Type="http://schemas.openxmlformats.org/officeDocument/2006/relationships/image" Target="../media/image25.png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24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92.xml"/><Relationship Id="rId16" Type="http://schemas.openxmlformats.org/officeDocument/2006/relationships/image" Target="../media/image2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5" Type="http://schemas.openxmlformats.org/officeDocument/2006/relationships/image" Target="../media/image25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21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25.png"/><Relationship Id="rId2" Type="http://schemas.openxmlformats.org/officeDocument/2006/relationships/tags" Target="../tags/tag102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image" Target="../media/image23.png"/><Relationship Id="rId10" Type="http://schemas.openxmlformats.org/officeDocument/2006/relationships/tags" Target="../tags/tag110.xml"/><Relationship Id="rId19" Type="http://schemas.openxmlformats.org/officeDocument/2006/relationships/image" Target="../media/image2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2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25.png"/><Relationship Id="rId2" Type="http://schemas.openxmlformats.org/officeDocument/2006/relationships/tags" Target="../tags/tag115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image" Target="../media/image23.png"/><Relationship Id="rId10" Type="http://schemas.openxmlformats.org/officeDocument/2006/relationships/tags" Target="../tags/tag123.xml"/><Relationship Id="rId19" Type="http://schemas.openxmlformats.org/officeDocument/2006/relationships/image" Target="../media/image26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3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134.xml"/><Relationship Id="rId21" Type="http://schemas.openxmlformats.org/officeDocument/2006/relationships/image" Target="../media/image41.png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image" Target="../media/image40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image" Target="../media/image43.png"/><Relationship Id="rId10" Type="http://schemas.openxmlformats.org/officeDocument/2006/relationships/tags" Target="../tags/tag141.xml"/><Relationship Id="rId19" Type="http://schemas.openxmlformats.org/officeDocument/2006/relationships/image" Target="../media/image39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10" Type="http://schemas.openxmlformats.org/officeDocument/2006/relationships/image" Target="../media/image7.tif"/><Relationship Id="rId4" Type="http://schemas.openxmlformats.org/officeDocument/2006/relationships/tags" Target="../tags/tag8.xml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athePuissant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tif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6.svg"/><Relationship Id="rId4" Type="http://schemas.openxmlformats.org/officeDocument/2006/relationships/tags" Target="../tags/tag13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2.sv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svg"/><Relationship Id="rId5" Type="http://schemas.openxmlformats.org/officeDocument/2006/relationships/tags" Target="../tags/tag26.xml"/><Relationship Id="rId1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6.svg"/><Relationship Id="rId2" Type="http://schemas.openxmlformats.org/officeDocument/2006/relationships/tags" Target="../tags/tag30.xml"/><Relationship Id="rId16" Type="http://schemas.openxmlformats.org/officeDocument/2006/relationships/image" Target="../media/image9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28A3D60-D18F-3E3F-FD47-140DDB3E9259}"/>
              </a:ext>
            </a:extLst>
          </p:cNvPr>
          <p:cNvSpPr txBox="1"/>
          <p:nvPr/>
        </p:nvSpPr>
        <p:spPr>
          <a:xfrm>
            <a:off x="3643183" y="2921168"/>
            <a:ext cx="4905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Tuto SimCLR</a:t>
            </a:r>
          </a:p>
        </p:txBody>
      </p:sp>
    </p:spTree>
    <p:extLst>
      <p:ext uri="{BB962C8B-B14F-4D97-AF65-F5344CB8AC3E}">
        <p14:creationId xmlns:p14="http://schemas.microsoft.com/office/powerpoint/2010/main" val="241935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nvolutional Neural Network (CNN) Architecture Explained in Plain English  Using Simple Diagrams | by Rukshan Pramoditha | Towards Data Science">
            <a:extLst>
              <a:ext uri="{FF2B5EF4-FFF2-40B4-BE49-F238E27FC236}">
                <a16:creationId xmlns:a16="http://schemas.microsoft.com/office/drawing/2014/main" id="{92B0D207-D6D0-19F6-1E4C-78047481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" y="3169866"/>
            <a:ext cx="5619750" cy="33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4D024C-ED5A-37EA-5B8A-53289158C733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1034" name="Picture 10" descr="Convolution Neural Network - Better Understanding">
            <a:extLst>
              <a:ext uri="{FF2B5EF4-FFF2-40B4-BE49-F238E27FC236}">
                <a16:creationId xmlns:a16="http://schemas.microsoft.com/office/drawing/2014/main" id="{85565598-7FCD-583B-4C50-FD907F82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2010985"/>
            <a:ext cx="4519497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volution Neural Network - Better Understanding">
            <a:extLst>
              <a:ext uri="{FF2B5EF4-FFF2-40B4-BE49-F238E27FC236}">
                <a16:creationId xmlns:a16="http://schemas.microsoft.com/office/drawing/2014/main" id="{BFE06A21-E73D-8EE3-0287-3D43DB5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4456550"/>
            <a:ext cx="451949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4BCFA05B-D76B-FFA7-A6BF-D9400C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3904488" cy="17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7CD638C-3738-CB66-DEDD-4BE91601DB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7280" y="1106234"/>
            <a:ext cx="1801368" cy="1088326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58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F48A7A78-40F7-63DD-573B-3FC7C3F1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11112334" cy="496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7D0E971-4F84-DDC8-0AC9-3312774622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99832" y="1353121"/>
            <a:ext cx="493776" cy="4573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1515EF-CD2F-FF14-A087-FC10F2007292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7379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D6344F9-7694-C488-C91D-93C85981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2" y="2331505"/>
            <a:ext cx="10567691" cy="45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071386-24BB-E3A1-7429-D6EA0BA35B15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834BE57A-BD57-C09F-9D18-9A52F1B9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6EC5AB-3F50-67DC-3907-30F46607E5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20" y="941642"/>
            <a:ext cx="160666" cy="1507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0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a Neural Network's Learning Process | by Rukshan Pramoditha |  Data Science 365 | Medium">
            <a:extLst>
              <a:ext uri="{FF2B5EF4-FFF2-40B4-BE49-F238E27FC236}">
                <a16:creationId xmlns:a16="http://schemas.microsoft.com/office/drawing/2014/main" id="{6CAAA47F-361A-48F4-A37D-6C1C6FB5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2408412"/>
            <a:ext cx="8664512" cy="44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04C61-8950-8D15-4B43-3A7414353121}"/>
              </a:ext>
            </a:extLst>
          </p:cNvPr>
          <p:cNvSpPr txBox="1"/>
          <p:nvPr/>
        </p:nvSpPr>
        <p:spPr>
          <a:xfrm>
            <a:off x="182118" y="93226"/>
            <a:ext cx="366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Neural network</a:t>
            </a:r>
          </a:p>
        </p:txBody>
      </p:sp>
      <p:pic>
        <p:nvPicPr>
          <p:cNvPr id="5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E0607DF4-3922-7865-8994-4EEAA9FA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C175E25-1680-B993-4F35-3896FEC80F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19" y="941642"/>
            <a:ext cx="1351249" cy="123463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66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210AF4EB-C4A1-5F8C-0830-5E8ECD47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9DB7D13D-943B-48AB-108F-630E4113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A6B1580-FC57-A336-3FA2-C569B861C9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81" y="1252943"/>
            <a:ext cx="7740785" cy="504085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22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6A9DAB-F636-C703-285D-6C319D6F41FD}"/>
              </a:ext>
            </a:extLst>
          </p:cNvPr>
          <p:cNvSpPr txBox="1"/>
          <p:nvPr/>
        </p:nvSpPr>
        <p:spPr>
          <a:xfrm>
            <a:off x="2471361" y="81057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Metric</a:t>
            </a:r>
            <a:r>
              <a:rPr lang="fr-FR" dirty="0"/>
              <a:t> learning</a:t>
            </a:r>
          </a:p>
        </p:txBody>
      </p:sp>
      <p:pic>
        <p:nvPicPr>
          <p:cNvPr id="3" name="Google Shape;701;p16" descr="How To Train Your Siamese Neural Network | by Cameron Trotter | Towards  Data Science">
            <a:extLst>
              <a:ext uri="{FF2B5EF4-FFF2-40B4-BE49-F238E27FC236}">
                <a16:creationId xmlns:a16="http://schemas.microsoft.com/office/drawing/2014/main" id="{8E1CC80B-D1C4-7D77-7911-16F9288758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6413" y="1972252"/>
            <a:ext cx="8499174" cy="40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600B3D3-0D6E-4B54-9DBD-DF8BF30D1348}"/>
              </a:ext>
            </a:extLst>
          </p:cNvPr>
          <p:cNvSpPr txBox="1"/>
          <p:nvPr/>
        </p:nvSpPr>
        <p:spPr>
          <a:xfrm>
            <a:off x="2439834" y="435669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Discriminative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31E820-14DC-1EA2-F967-A517919D1A79}"/>
              </a:ext>
            </a:extLst>
          </p:cNvPr>
          <p:cNvSpPr txBox="1"/>
          <p:nvPr/>
        </p:nvSpPr>
        <p:spPr>
          <a:xfrm>
            <a:off x="2326762" y="1602920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Siamese</a:t>
            </a:r>
            <a:r>
              <a:rPr lang="fr-FR" i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5725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133997" y="39798"/>
            <a:ext cx="5962003" cy="149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fr-FR" dirty="0"/>
              <a:t>SimCLR</a:t>
            </a:r>
            <a:br>
              <a:rPr lang="fr-FR" dirty="0"/>
            </a:br>
            <a:r>
              <a:rPr lang="fr-FR" sz="2800" dirty="0"/>
              <a:t>a Simple Framework for Contrastive Learning of </a:t>
            </a:r>
            <a:r>
              <a:rPr lang="fr-FR" sz="2800" dirty="0" err="1"/>
              <a:t>visual</a:t>
            </a:r>
            <a:r>
              <a:rPr lang="fr-FR" sz="2800" dirty="0"/>
              <a:t> </a:t>
            </a:r>
            <a:r>
              <a:rPr lang="fr-FR" sz="2800" dirty="0" err="1"/>
              <a:t>Representations</a:t>
            </a:r>
            <a:endParaRPr dirty="0"/>
          </a:p>
        </p:txBody>
      </p:sp>
      <p:sp>
        <p:nvSpPr>
          <p:cNvPr id="200" name="Google Shape;200;p12"/>
          <p:cNvSpPr txBox="1"/>
          <p:nvPr/>
        </p:nvSpPr>
        <p:spPr>
          <a:xfrm>
            <a:off x="838200" y="2862395"/>
            <a:ext cx="46449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Self </a:t>
            </a:r>
            <a:r>
              <a:rPr lang="fr-FR" sz="1800" b="1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supervised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learning</a:t>
            </a:r>
            <a:endParaRPr b="1"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Crucial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choice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of</a:t>
            </a: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augmentations</a:t>
            </a:r>
            <a:endParaRPr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Relative distance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latent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space</a:t>
            </a:r>
            <a:endParaRPr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8E7DB6-257C-2CE0-915E-82C399D287F7}"/>
              </a:ext>
            </a:extLst>
          </p:cNvPr>
          <p:cNvSpPr txBox="1"/>
          <p:nvPr/>
        </p:nvSpPr>
        <p:spPr>
          <a:xfrm>
            <a:off x="238449" y="1787394"/>
            <a:ext cx="5676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tx2"/>
                </a:solidFill>
                <a:effectLst/>
              </a:rPr>
              <a:t>Chen, Ting, Simon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Kornblith</a:t>
            </a:r>
            <a:r>
              <a:rPr lang="fr-FR" sz="1100" dirty="0">
                <a:solidFill>
                  <a:schemeClr val="tx2"/>
                </a:solidFill>
                <a:effectLst/>
              </a:rPr>
              <a:t>, Mohammad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Norouzi</a:t>
            </a:r>
            <a:r>
              <a:rPr lang="fr-FR" sz="1100" dirty="0">
                <a:solidFill>
                  <a:schemeClr val="tx2"/>
                </a:solidFill>
                <a:effectLst/>
              </a:rPr>
              <a:t>, et Geoffrey Hinton. « A Simple Framework for Contrastive Learning of Visual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Representations</a:t>
            </a:r>
            <a:r>
              <a:rPr lang="fr-FR" sz="1100" dirty="0">
                <a:solidFill>
                  <a:schemeClr val="tx2"/>
                </a:solidFill>
                <a:effectLst/>
              </a:rPr>
              <a:t> ». 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arXiv:2002.05709 [</a:t>
            </a:r>
            <a:r>
              <a:rPr lang="fr-FR" sz="1100" i="1" dirty="0" err="1">
                <a:solidFill>
                  <a:schemeClr val="tx2"/>
                </a:solidFill>
                <a:effectLst/>
              </a:rPr>
              <a:t>cs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, stat]</a:t>
            </a:r>
            <a:r>
              <a:rPr lang="fr-FR" sz="1100" dirty="0">
                <a:solidFill>
                  <a:schemeClr val="tx2"/>
                </a:solidFill>
                <a:effectLst/>
              </a:rPr>
              <a:t>, 30 juin 2020. </a:t>
            </a:r>
            <a:r>
              <a:rPr lang="fr-FR" sz="1100" dirty="0">
                <a:solidFill>
                  <a:schemeClr val="tx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http://arxiv.org/abs/2002.05709</a:t>
            </a:r>
            <a:r>
              <a:rPr lang="fr-FR" sz="1100" dirty="0">
                <a:solidFill>
                  <a:schemeClr val="tx2"/>
                </a:solidFill>
                <a:effectLst/>
              </a:rPr>
              <a:t>.</a:t>
            </a:r>
          </a:p>
        </p:txBody>
      </p:sp>
      <p:pic>
        <p:nvPicPr>
          <p:cNvPr id="1026" name="Picture 2" descr="SimCLR: A Simple Framework for Contrastive Learning of Visual  Representations - Speaker Deck">
            <a:extLst>
              <a:ext uri="{FF2B5EF4-FFF2-40B4-BE49-F238E27FC236}">
                <a16:creationId xmlns:a16="http://schemas.microsoft.com/office/drawing/2014/main" id="{772A3A2A-EF36-8CF3-8FE4-42B1C8A8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13206"/>
          <a:stretch/>
        </p:blipFill>
        <p:spPr bwMode="auto">
          <a:xfrm>
            <a:off x="6482295" y="1140911"/>
            <a:ext cx="4759846" cy="45761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76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40E5EC-390C-F416-9AE2-0A071E497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 rot="5400000">
            <a:off x="2492658" y="1098789"/>
            <a:ext cx="952728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E391E5-960C-C7DA-D539-3D1FC0061E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2472999" y="2445934"/>
            <a:ext cx="992045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4F62D34-7E5D-1F42-306E-38A8B4484061}"/>
              </a:ext>
            </a:extLst>
          </p:cNvPr>
          <p:cNvCxnSpPr>
            <a:cxnSpLocks/>
            <a:stCxn id="5" idx="3"/>
            <a:endCxn id="3" idx="2"/>
          </p:cNvCxnSpPr>
          <p:nvPr>
            <p:custDataLst>
              <p:tags r:id="rId4"/>
            </p:custDataLst>
          </p:nvPr>
        </p:nvCxnSpPr>
        <p:spPr>
          <a:xfrm flipV="1">
            <a:off x="1813992" y="1585835"/>
            <a:ext cx="667985" cy="7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86D7695-12DC-2B3D-D58B-22E041B0D8A0}"/>
              </a:ext>
            </a:extLst>
          </p:cNvPr>
          <p:cNvCxnSpPr>
            <a:cxnSpLocks/>
            <a:stCxn id="5" idx="3"/>
            <a:endCxn id="4" idx="2"/>
          </p:cNvCxnSpPr>
          <p:nvPr>
            <p:custDataLst>
              <p:tags r:id="rId5"/>
            </p:custDataLst>
          </p:nvPr>
        </p:nvCxnSpPr>
        <p:spPr>
          <a:xfrm>
            <a:off x="1813992" y="2290908"/>
            <a:ext cx="667985" cy="6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6F54191-EAD6-77BC-EC2F-D32468FF12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 rot="5400000">
            <a:off x="2461262" y="3906417"/>
            <a:ext cx="987432" cy="974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C010D-4CC1-8D86-2058-7BAF7218594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 rot="5400000">
            <a:off x="2472382" y="5302947"/>
            <a:ext cx="987432" cy="996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4B0ABC2-3CB3-042D-207A-BA1CE963CC7F}"/>
              </a:ext>
            </a:extLst>
          </p:cNvPr>
          <p:cNvCxnSpPr>
            <a:cxnSpLocks/>
            <a:stCxn id="15" idx="3"/>
            <a:endCxn id="13" idx="2"/>
          </p:cNvCxnSpPr>
          <p:nvPr>
            <p:custDataLst>
              <p:tags r:id="rId9"/>
            </p:custDataLst>
          </p:nvPr>
        </p:nvCxnSpPr>
        <p:spPr>
          <a:xfrm flipV="1">
            <a:off x="1823797" y="4393463"/>
            <a:ext cx="644137" cy="77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867BC71-E671-9793-ECA3-1B62BE9BFFB2}"/>
              </a:ext>
            </a:extLst>
          </p:cNvPr>
          <p:cNvCxnSpPr>
            <a:cxnSpLocks/>
            <a:stCxn id="15" idx="3"/>
            <a:endCxn id="14" idx="2"/>
          </p:cNvCxnSpPr>
          <p:nvPr>
            <p:custDataLst>
              <p:tags r:id="rId10"/>
            </p:custDataLst>
          </p:nvPr>
        </p:nvCxnSpPr>
        <p:spPr>
          <a:xfrm>
            <a:off x="1823797" y="5166330"/>
            <a:ext cx="644137" cy="63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1BA48-1C56-5D44-AA95-E02BCED63313}"/>
              </a:ext>
            </a:extLst>
          </p:cNvPr>
          <p:cNvGrpSpPr/>
          <p:nvPr/>
        </p:nvGrpSpPr>
        <p:grpSpPr>
          <a:xfrm>
            <a:off x="3865956" y="1168988"/>
            <a:ext cx="4947483" cy="4831302"/>
            <a:chOff x="619023" y="1638115"/>
            <a:chExt cx="4947483" cy="483130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51FAEBA-BEAE-91EE-B28E-CAE1B68DC51F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19857" y="4042086"/>
              <a:ext cx="4946649" cy="2427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Grayscale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 err="1"/>
                <a:t>ImageNet</a:t>
              </a:r>
              <a:r>
                <a:rPr lang="fr-FR" dirty="0"/>
                <a:t> </a:t>
              </a:r>
              <a:r>
                <a:rPr lang="fr-FR" dirty="0" err="1"/>
                <a:t>normalization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No </a:t>
              </a:r>
              <a:r>
                <a:rPr lang="fr-FR" dirty="0" err="1"/>
                <a:t>other</a:t>
              </a:r>
              <a:r>
                <a:rPr lang="fr-FR" dirty="0"/>
                <a:t> </a:t>
              </a:r>
              <a:r>
                <a:rPr lang="fr-FR" dirty="0" err="1"/>
                <a:t>colour</a:t>
              </a:r>
              <a:r>
                <a:rPr lang="fr-FR" dirty="0"/>
                <a:t> augmentations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31AC41-C635-64C0-EB60-7428140D98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19023" y="1638115"/>
              <a:ext cx="4696029" cy="242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Crop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Rotations</a:t>
              </a:r>
            </a:p>
            <a:p>
              <a:pPr>
                <a:lnSpc>
                  <a:spcPct val="300000"/>
                </a:lnSpc>
              </a:pPr>
              <a:r>
                <a:rPr lang="fr-FR" dirty="0" err="1"/>
                <a:t>Flipping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D2C42DD2-B333-B40F-D936-F601176E25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920275" y="1864053"/>
              <a:ext cx="485775" cy="2072686"/>
            </a:xfrm>
            <a:prstGeom prst="rightBrace">
              <a:avLst>
                <a:gd name="adj1" fmla="val 196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059D93-2389-69C5-CCAA-FE972489A4B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505220" y="2577230"/>
              <a:ext cx="1789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Shape-</a:t>
              </a:r>
              <a:r>
                <a:rPr lang="fr-FR" dirty="0" err="1"/>
                <a:t>based</a:t>
              </a:r>
              <a:r>
                <a:rPr lang="fr-FR" dirty="0"/>
                <a:t> augmentations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6D6EFFC4-DB33-BF91-54B8-0589C1F664BC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2779635" y="4662522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47820C8-A87E-E3CA-9AE9-D757AE291C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06050" y="4200857"/>
              <a:ext cx="1626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For pattern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sz="3200" b="1" dirty="0">
                <a:latin typeface="+mn-lt"/>
                <a:ea typeface="+mn-ea"/>
                <a:cs typeface="+mn-cs"/>
              </a:rPr>
              <a:t>Objectives</a:t>
            </a:r>
            <a:endParaRPr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idx="1"/>
          </p:nvPr>
        </p:nvSpPr>
        <p:spPr>
          <a:xfrm>
            <a:off x="529435" y="2070417"/>
            <a:ext cx="5981093" cy="359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Goal : </a:t>
            </a:r>
            <a:r>
              <a:rPr lang="fr-FR" sz="2000" dirty="0" err="1"/>
              <a:t>quantify</a:t>
            </a:r>
            <a:r>
              <a:rPr lang="fr-FR" sz="2000" dirty="0"/>
              <a:t> </a:t>
            </a:r>
            <a:r>
              <a:rPr lang="fr-FR" sz="2000" dirty="0" err="1"/>
              <a:t>colour</a:t>
            </a:r>
            <a:r>
              <a:rPr lang="fr-FR" sz="2000" dirty="0"/>
              <a:t> pattern </a:t>
            </a:r>
            <a:r>
              <a:rPr lang="fr-FR" sz="2000" dirty="0" err="1"/>
              <a:t>similarity</a:t>
            </a: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Freedom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shape</a:t>
            </a:r>
            <a:r>
              <a:rPr lang="fr-FR" sz="2000" dirty="0"/>
              <a:t> variation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 err="1"/>
              <a:t>Obtain</a:t>
            </a:r>
            <a:r>
              <a:rPr lang="fr-FR" sz="2000" dirty="0"/>
              <a:t> a relative distance </a:t>
            </a:r>
            <a:r>
              <a:rPr lang="fr-FR" sz="2000" dirty="0" err="1"/>
              <a:t>measure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all </a:t>
            </a:r>
            <a:r>
              <a:rPr lang="fr-FR" sz="2000" dirty="0" err="1"/>
              <a:t>colour</a:t>
            </a:r>
            <a:r>
              <a:rPr lang="fr-FR" sz="2000" dirty="0"/>
              <a:t> patterns</a:t>
            </a:r>
            <a:endParaRPr sz="2000" dirty="0"/>
          </a:p>
        </p:txBody>
      </p:sp>
      <p:pic>
        <p:nvPicPr>
          <p:cNvPr id="12" name="Image 11" descr="Une image contenant insecte, sombre&#10;&#10;Description générée automatiquement">
            <a:extLst>
              <a:ext uri="{FF2B5EF4-FFF2-40B4-BE49-F238E27FC236}">
                <a16:creationId xmlns:a16="http://schemas.microsoft.com/office/drawing/2014/main" id="{4F3A470A-1B72-2A7A-3397-A7F74D360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23148" r="30075" b="12500"/>
          <a:stretch/>
        </p:blipFill>
        <p:spPr>
          <a:xfrm>
            <a:off x="10203707" y="2394288"/>
            <a:ext cx="1150093" cy="1034712"/>
          </a:xfrm>
          <a:prstGeom prst="rect">
            <a:avLst/>
          </a:prstGeom>
        </p:spPr>
      </p:pic>
      <p:pic>
        <p:nvPicPr>
          <p:cNvPr id="20" name="Image 19" descr="Une image contenant objet d’extérieur, ciseaux&#10;&#10;Description générée automatiquement">
            <a:extLst>
              <a:ext uri="{FF2B5EF4-FFF2-40B4-BE49-F238E27FC236}">
                <a16:creationId xmlns:a16="http://schemas.microsoft.com/office/drawing/2014/main" id="{35D1BD6C-942B-8D99-430B-72DAFE70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1" t="26777" r="13194" b="18445"/>
          <a:stretch/>
        </p:blipFill>
        <p:spPr>
          <a:xfrm>
            <a:off x="7212804" y="3377564"/>
            <a:ext cx="1150093" cy="752244"/>
          </a:xfrm>
          <a:prstGeom prst="rect">
            <a:avLst/>
          </a:prstGeom>
        </p:spPr>
      </p:pic>
      <p:pic>
        <p:nvPicPr>
          <p:cNvPr id="22" name="Image 21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FAAE4DF0-15C0-3AFE-BB6F-EA27FD689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2" t="21519" r="20579" b="23814"/>
          <a:stretch/>
        </p:blipFill>
        <p:spPr>
          <a:xfrm>
            <a:off x="10242089" y="4254520"/>
            <a:ext cx="1073327" cy="9144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59E926D-24E7-1E76-D0D9-F1A057C99F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62897" y="2911644"/>
            <a:ext cx="1840810" cy="725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C03124-DED1-E749-764D-7C07589059A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43706" y="3946356"/>
            <a:ext cx="1898383" cy="765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811C9B3-0C9D-238E-8FA1-D5DAD1BA016F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10778753" y="3429000"/>
            <a:ext cx="1" cy="82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AF6F4BB-989F-9213-ADB1-7C884A91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4495B92-C949-6A0A-43D0-66FE8EEA6A35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840E5EC-390C-F416-9AE2-0A071E497F5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6E391E5-960C-C7DA-D539-3D1FC0061E8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3AB980-7D5F-9679-1343-0539CF8C230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4F62D34-7E5D-1F42-306E-38A8B4484061}"/>
                </a:ext>
              </a:extLst>
            </p:cNvPr>
            <p:cNvCxnSpPr>
              <a:cxnSpLocks/>
              <a:stCxn id="5" idx="3"/>
              <a:endCxn id="3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986D7695-12DC-2B3D-D58B-22E041B0D8A0}"/>
                </a:ext>
              </a:extLst>
            </p:cNvPr>
            <p:cNvCxnSpPr>
              <a:cxnSpLocks/>
              <a:stCxn id="5" idx="3"/>
              <a:endCxn id="4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1A42108-25BC-DF23-A701-C6B4F4DA1B0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6F54191-EAD6-77BC-EC2F-D32468FF124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DC010D-4CC1-8D86-2058-7BAF721859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17E4635-39FC-1AE6-0056-04A40688514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4B0ABC2-3CB3-042D-207A-BA1CE963CC7F}"/>
                </a:ext>
              </a:extLst>
            </p:cNvPr>
            <p:cNvCxnSpPr>
              <a:cxnSpLocks/>
              <a:stCxn id="15" idx="3"/>
              <a:endCxn id="13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B867BC71-E671-9793-ECA3-1B62BE9BFFB2}"/>
                </a:ext>
              </a:extLst>
            </p:cNvPr>
            <p:cNvCxnSpPr>
              <a:cxnSpLocks/>
              <a:stCxn id="15" idx="3"/>
              <a:endCxn id="14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20BEA0E4-0955-405C-6A0C-6502C491CDEF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D3633F-ABA8-53B4-00F0-0C0C209D6CFF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E0E80A2-6650-BEA0-F24C-F0F0594489A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CNN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1D44A4-6D7B-A4BB-0A03-12F3A12E13B9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05633E5-6156-FDF9-EA24-408692D1635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3AECA1-7EFB-65DB-70ED-E79672C1B08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AD1D121-728D-9DA1-D331-25E7ACFC019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AE4C6E-BA48-F62F-E813-ADB15349844D}"/>
                </a:ext>
              </a:extLst>
            </p:cNvPr>
            <p:cNvCxnSpPr>
              <a:cxnSpLocks/>
              <a:stCxn id="11" idx="3"/>
              <a:endCxn id="9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BFA0711-B524-E7F8-3F16-AD576768D9AC}"/>
                </a:ext>
              </a:extLst>
            </p:cNvPr>
            <p:cNvCxnSpPr>
              <a:cxnSpLocks/>
              <a:stCxn id="11" idx="3"/>
              <a:endCxn id="10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8FE3DBA-6E07-D4A8-37B5-B28FB0D7FEFF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976616-5F67-46F8-95FD-94922D30FA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045060C-C80F-BD94-F0D4-31D5188244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A2A3773-0A5F-BE01-A1F7-A0927E91291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CF57E7D9-6748-D63A-9714-7C0E05304203}"/>
                </a:ext>
              </a:extLst>
            </p:cNvPr>
            <p:cNvCxnSpPr>
              <a:cxnSpLocks/>
              <a:stCxn id="23" idx="3"/>
              <a:endCxn id="21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AD6DB8C-78A3-C9E3-2F93-53F76C46F634}"/>
                </a:ext>
              </a:extLst>
            </p:cNvPr>
            <p:cNvCxnSpPr>
              <a:cxnSpLocks/>
              <a:stCxn id="23" idx="3"/>
              <a:endCxn id="22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C4B8FEC8-8A0D-0E27-1E2D-F3F569635D45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7F67FF-2F52-5FD6-2C33-F933C59AEBCD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09B65D-9D89-6370-DAAE-09C383E05992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7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D37B3E-EE21-3064-09B6-FAD375415A32}"/>
              </a:ext>
            </a:extLst>
          </p:cNvPr>
          <p:cNvSpPr txBox="1"/>
          <p:nvPr/>
        </p:nvSpPr>
        <p:spPr>
          <a:xfrm>
            <a:off x="4713986" y="3085381"/>
            <a:ext cx="133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PRETRAINED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D70DABB-2AC1-0886-DDC4-F87ADAFD6D4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55785A8-174B-9A4D-8099-265CAFC219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1529A806-65D5-FB46-4DDC-0C8A8B7A5B3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7B8B1AFE-4688-9613-6AF9-CAF9DD1F148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4717DA8-3128-60A6-C02B-39BF2FFA7AD4}"/>
                </a:ext>
              </a:extLst>
            </p:cNvPr>
            <p:cNvCxnSpPr>
              <a:cxnSpLocks/>
              <a:stCxn id="52" idx="3"/>
              <a:endCxn id="5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EEA0451-3733-5E5F-58BD-B9DB820F6A42}"/>
                </a:ext>
              </a:extLst>
            </p:cNvPr>
            <p:cNvCxnSpPr>
              <a:cxnSpLocks/>
              <a:stCxn id="52" idx="3"/>
              <a:endCxn id="5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CBD387F-12FA-2743-3271-6A4B8D06F44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FF9A-6E25-FDD4-39F8-5A67B9C64E6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28404543-E49B-4103-A578-E0F6BFFC65C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6636A4E-6AB7-A692-A0EC-F59F3BE5665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B104346C-B47E-0485-7A0F-4012A6EC8846}"/>
                </a:ext>
              </a:extLst>
            </p:cNvPr>
            <p:cNvCxnSpPr>
              <a:cxnSpLocks/>
              <a:stCxn id="58" idx="3"/>
              <a:endCxn id="56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D0C4AE9B-7D53-B536-EECE-D6C4FB16E317}"/>
                </a:ext>
              </a:extLst>
            </p:cNvPr>
            <p:cNvCxnSpPr>
              <a:cxnSpLocks/>
              <a:stCxn id="58" idx="3"/>
              <a:endCxn id="57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5977651-8A09-E568-F551-37DBC30C3F31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0A74DD-015E-9103-E00D-ACBBEC7C2AF1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8AD787D-75E9-F59E-3EFE-D85BB1BF8CC9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0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E36232-7324-FF2B-303E-F41D6A3864E0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8BD9C1-62A0-89CD-402D-5AB0E0EC96F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F62EA79-9E4F-04CB-9836-AAD3EE680A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BEC3E2-F003-52C2-58DA-B85AE44E9C7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CEF1FEF-FF83-BC08-0590-E3A9F6F1E6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0E1645-9EE8-5DC5-5F57-C36B19BF00CD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6BC77E05-72A7-5546-2405-FE6CB16E30FF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EF8B40-CCAF-61A2-E779-93D80AD8383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B723D13-CF51-E85C-C358-945214498D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123D1CC-2778-AC53-518C-1DBEE4AE8BD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6A23BAA-E35A-7B34-7F96-1C400EB652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0827B6B-7958-4070-8283-CF3FCEBBF9A6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43D07D2B-DCD6-7015-DBCA-97EB30A264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6ADD56B4-FC46-0E77-4A77-0461A90ECEA4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213206-9C91-EF71-5CB3-E585D2B06F9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0C9163-F2EE-34F2-5608-C9D1060E2416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0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BAC24B8-3365-B803-5506-EED457DA6E71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138AAB-7805-E5A7-B625-9A07E02FEA92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9AD558-CAA9-9D3A-0821-BB73A639E4D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1AAA9EF-D15C-04BC-409A-5728CD7119D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B529A9A-A434-A0D2-D9D6-FD8F04A6CB6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E9AC1DE-3E47-3EC2-10E6-2211F23E604A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851994B-6646-6BF2-CBA8-0E5318AFC60E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D60882A-4EE4-2D45-44C2-ACDF843943DD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2518935-9614-171F-86AF-57D628D71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0158A9D-308A-A7FC-DB9E-281B96C020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B981D7-FA90-6B1C-EA56-50763E50897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4047F60-0765-A540-DEF4-725662FBABC0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1B814BCE-864C-7943-C6A6-A0D1E0C8EF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558DD6-BDDA-FB8D-0746-16DC90300E13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F6C93D-77E2-64E6-FED4-7E3F242D81C4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2A766C-3DD2-5149-5920-91453E729E6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6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0028CF7-F720-6CA5-FB9F-C72BE9D0B86F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427540" y="2062197"/>
            <a:ext cx="357673" cy="3043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05754A96-CD7E-FC46-211A-26ABCD63661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9928603" y="1824346"/>
            <a:ext cx="482603" cy="18671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3F79699-352B-44A3-F2AD-F724E57B6D01}"/>
              </a:ext>
            </a:extLst>
          </p:cNvPr>
          <p:cNvCxnSpPr>
            <a:cxnSpLocks/>
          </p:cNvCxnSpPr>
          <p:nvPr/>
        </p:nvCxnSpPr>
        <p:spPr>
          <a:xfrm flipV="1">
            <a:off x="9427540" y="1991597"/>
            <a:ext cx="0" cy="365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95B8C77-C2BD-5E62-FFB4-DA61B84891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422452" y="4386871"/>
            <a:ext cx="0" cy="312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534FFA-76A0-878D-5B06-D558D0458EFF}"/>
              </a:ext>
            </a:extLst>
          </p:cNvPr>
          <p:cNvSpPr txBox="1"/>
          <p:nvPr/>
        </p:nvSpPr>
        <p:spPr>
          <a:xfrm>
            <a:off x="8940235" y="5477390"/>
            <a:ext cx="203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Schoolbook" panose="02040604050505020304" pitchFamily="18" charset="0"/>
              </a:rPr>
              <a:t>XNT-</a:t>
            </a:r>
            <a:r>
              <a:rPr lang="fr-FR" sz="2800" dirty="0" err="1">
                <a:latin typeface="Century Schoolbook" panose="02040604050505020304" pitchFamily="18" charset="0"/>
              </a:rPr>
              <a:t>Loss</a:t>
            </a:r>
            <a:endParaRPr 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464B52-E320-A160-E709-61BD97CCA63A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FA7CF3BC-B5D2-DEFE-D18C-5627FEB9FA8A}"/>
              </a:ext>
            </a:extLst>
          </p:cNvPr>
          <p:cNvCxnSpPr/>
          <p:nvPr/>
        </p:nvCxnSpPr>
        <p:spPr>
          <a:xfrm rot="5400000" flipH="1">
            <a:off x="6408671" y="2452480"/>
            <a:ext cx="2466642" cy="4629619"/>
          </a:xfrm>
          <a:prstGeom prst="curvedConnector3">
            <a:avLst>
              <a:gd name="adj1" fmla="val -9268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F528195-E6D5-3427-F0DD-9F9CE6675CD0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E1BD8BBE-2685-DF9A-B196-52A81A8C83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DE93DC06-726A-2162-C7A2-ECA2999DFC3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E78B1CE-3A92-E99B-85AE-D03C0AAFC56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D14E8CBE-420C-7239-6075-407F2030CAD1}"/>
                </a:ext>
              </a:extLst>
            </p:cNvPr>
            <p:cNvCxnSpPr>
              <a:cxnSpLocks/>
              <a:stCxn id="45" idx="3"/>
              <a:endCxn id="36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B652B94D-179A-D328-B9E9-18B842BBE99E}"/>
                </a:ext>
              </a:extLst>
            </p:cNvPr>
            <p:cNvCxnSpPr>
              <a:cxnSpLocks/>
              <a:stCxn id="45" idx="3"/>
              <a:endCxn id="43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F7B4558-8CF1-B25A-E660-15E9199713E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37CF7F4E-8551-AC84-47A7-269B2EBB84D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415C5592-7E92-2358-3474-F27CDC6B86E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5270A13A-71A0-C2EB-5725-58D70D43B0D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5AB538BD-8EEC-E621-2A25-6C06D28C74A3}"/>
                </a:ext>
              </a:extLst>
            </p:cNvPr>
            <p:cNvCxnSpPr>
              <a:cxnSpLocks/>
              <a:stCxn id="59" idx="3"/>
              <a:endCxn id="56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F7B23F30-D8D8-0F10-C334-085FB360D853}"/>
                </a:ext>
              </a:extLst>
            </p:cNvPr>
            <p:cNvCxnSpPr>
              <a:cxnSpLocks/>
              <a:stCxn id="59" idx="3"/>
              <a:endCxn id="57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15899077-EF00-D0D6-28DC-701A26F4D1F0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EF51B06-2CCF-F30E-6CA8-17A082B6080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FA2E6D2-B03E-A159-FE57-4EC4B501AD5C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B7DE9-0DD6-8878-ACF6-0395DB72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hyperparameters</a:t>
            </a:r>
            <a:r>
              <a:rPr lang="fr-FR" dirty="0"/>
              <a:t> and model training</a:t>
            </a:r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29FFDC73-CE0E-46EF-01C1-15D8099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46" y="1473843"/>
            <a:ext cx="64675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A21D94-D46B-6D03-537C-C0DAB435F82F}"/>
              </a:ext>
            </a:extLst>
          </p:cNvPr>
          <p:cNvSpPr txBox="1"/>
          <p:nvPr/>
        </p:nvSpPr>
        <p:spPr>
          <a:xfrm>
            <a:off x="345989" y="1690688"/>
            <a:ext cx="401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Hyperparameters</a:t>
            </a:r>
            <a:r>
              <a:rPr lang="fr-FR" dirty="0"/>
              <a:t>: 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user has to set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09D58C-0D50-B3CC-FF33-D1FC036ECC02}"/>
              </a:ext>
            </a:extLst>
          </p:cNvPr>
          <p:cNvSpPr txBox="1"/>
          <p:nvPr/>
        </p:nvSpPr>
        <p:spPr>
          <a:xfrm>
            <a:off x="160637" y="2776285"/>
            <a:ext cx="4905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Temperature</a:t>
            </a:r>
            <a:r>
              <a:rPr lang="fr-FR" dirty="0"/>
              <a:t>: a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controls</a:t>
            </a:r>
            <a:r>
              <a:rPr lang="fr-FR" dirty="0"/>
              <a:t> the </a:t>
            </a:r>
            <a:r>
              <a:rPr lang="fr-FR" dirty="0" err="1"/>
              <a:t>strength</a:t>
            </a:r>
            <a:r>
              <a:rPr lang="fr-FR" dirty="0"/>
              <a:t> of </a:t>
            </a:r>
            <a:r>
              <a:rPr lang="fr-FR" dirty="0" err="1"/>
              <a:t>repelling</a:t>
            </a:r>
            <a:r>
              <a:rPr lang="fr-FR" dirty="0"/>
              <a:t> and </a:t>
            </a:r>
            <a:r>
              <a:rPr lang="fr-FR" dirty="0" err="1"/>
              <a:t>attracting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Batch size</a:t>
            </a:r>
            <a:r>
              <a:rPr lang="fr-FR" dirty="0"/>
              <a:t>: </a:t>
            </a:r>
            <a:r>
              <a:rPr lang="fr-FR" dirty="0" err="1"/>
              <a:t>number</a:t>
            </a:r>
            <a:r>
              <a:rPr lang="fr-FR" dirty="0"/>
              <a:t> of images </a:t>
            </a:r>
            <a:r>
              <a:rPr lang="fr-FR" dirty="0" err="1"/>
              <a:t>fed</a:t>
            </a:r>
            <a:r>
              <a:rPr lang="fr-FR" dirty="0"/>
              <a:t> to the neural network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epoch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are </a:t>
            </a:r>
            <a:r>
              <a:rPr lang="fr-FR" dirty="0" err="1"/>
              <a:t>found</a:t>
            </a:r>
            <a:r>
              <a:rPr lang="fr-FR" dirty="0"/>
              <a:t> (the </a:t>
            </a:r>
            <a:r>
              <a:rPr lang="fr-FR" dirty="0" err="1"/>
              <a:t>larger</a:t>
            </a:r>
            <a:r>
              <a:rPr lang="fr-FR" dirty="0"/>
              <a:t>, the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/>
              <a:t>Epoch</a:t>
            </a:r>
            <a:r>
              <a:rPr lang="fr-FR" b="1" dirty="0"/>
              <a:t> </a:t>
            </a:r>
            <a:r>
              <a:rPr lang="fr-FR" b="1" dirty="0" err="1"/>
              <a:t>number</a:t>
            </a:r>
            <a:r>
              <a:rPr lang="fr-FR" dirty="0"/>
              <a:t>: duration of the training</a:t>
            </a:r>
          </a:p>
          <a:p>
            <a:endParaRPr lang="fr-FR" dirty="0"/>
          </a:p>
          <a:p>
            <a:r>
              <a:rPr lang="fr-FR" b="1" dirty="0"/>
              <a:t>Model architecture: </a:t>
            </a:r>
            <a:r>
              <a:rPr lang="fr-FR" dirty="0"/>
              <a:t>Resnet50 in </a:t>
            </a:r>
            <a:r>
              <a:rPr lang="fr-FR" dirty="0" err="1"/>
              <a:t>our</a:t>
            </a:r>
            <a:r>
              <a:rPr lang="fr-FR" dirty="0"/>
              <a:t> case, set </a:t>
            </a:r>
            <a:r>
              <a:rPr lang="fr-FR" dirty="0" err="1"/>
              <a:t>from</a:t>
            </a:r>
            <a:r>
              <a:rPr lang="fr-FR" dirty="0"/>
              <a:t> the SimCLR article but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26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11E0-A803-BA40-C1CF-58C47FF4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31096" cy="23876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model validation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3ABBB7-DD57-5807-C20F-B56C14D04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Ground </a:t>
            </a:r>
            <a:r>
              <a:rPr lang="fr-FR" dirty="0" err="1"/>
              <a:t>truth</a:t>
            </a:r>
            <a:r>
              <a:rPr lang="fr-FR" dirty="0"/>
              <a:t> and </a:t>
            </a:r>
            <a:r>
              <a:rPr lang="fr-FR" dirty="0" err="1"/>
              <a:t>hyperparameters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63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2C5AA2-D385-3111-540F-AAB23F7E0068}"/>
              </a:ext>
            </a:extLst>
          </p:cNvPr>
          <p:cNvSpPr txBox="1"/>
          <p:nvPr/>
        </p:nvSpPr>
        <p:spPr>
          <a:xfrm>
            <a:off x="4000247" y="3376952"/>
            <a:ext cx="400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use as labels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6A644E-94BD-424D-4245-39061EEF7EFF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4242D-165D-B323-7B85-FAD3B758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968237-CCE8-3DC6-B793-A86D1E0E3111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294297-50B1-D409-EDE5-E2CA6E9719C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3F1F27A-A7FC-2F29-625E-EA4558C24775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E250F2-B79D-5DD7-6A62-ACEB26EFCA42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DE9FCE-C8A0-4288-D4BA-EA7ACD42F590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75A2F3F5-44A7-6683-3746-D25B7B6F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53" y="3958418"/>
            <a:ext cx="5611547" cy="25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503113-EC03-1B3E-9149-3C5385F741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18504" y="4356336"/>
            <a:ext cx="365760" cy="1550688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06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35223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pic>
        <p:nvPicPr>
          <p:cNvPr id="7" name="Google Shape;206;p13">
            <a:extLst>
              <a:ext uri="{FF2B5EF4-FFF2-40B4-BE49-F238E27FC236}">
                <a16:creationId xmlns:a16="http://schemas.microsoft.com/office/drawing/2014/main" id="{A4AADF6A-D0E7-280B-9D69-55EDE99EB4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50" t="19680" b="13580"/>
          <a:stretch/>
        </p:blipFill>
        <p:spPr>
          <a:xfrm>
            <a:off x="1426052" y="3798332"/>
            <a:ext cx="3339066" cy="26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5E3892-C9F7-B76D-E827-11179286F193}"/>
              </a:ext>
            </a:extLst>
          </p:cNvPr>
          <p:cNvSpPr txBox="1"/>
          <p:nvPr/>
        </p:nvSpPr>
        <p:spPr>
          <a:xfrm>
            <a:off x="1525747" y="3429000"/>
            <a:ext cx="356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Phenotypic</a:t>
            </a:r>
            <a:r>
              <a:rPr lang="fr-FR" dirty="0"/>
              <a:t> clusters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EC1C1C0-E25F-B003-2176-326F00A8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27E241-B3AA-7C27-D282-313FE4D586C5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4E8540-4E03-AAB4-BC9A-2000085FAA5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851AE-5DED-DB89-7373-2175529906A4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CB7B56-5F32-F6B6-E35C-E8D528A483EB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CF463-155C-65F7-1A6E-44B87A25F8E1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EBE5A1-7B91-E145-4C9E-D8433B5503A1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5BB651-FDA6-D3CF-7B0D-8912F4DF7B11}"/>
              </a:ext>
            </a:extLst>
          </p:cNvPr>
          <p:cNvSpPr txBox="1"/>
          <p:nvPr/>
        </p:nvSpPr>
        <p:spPr>
          <a:xfrm>
            <a:off x="7663351" y="3379749"/>
            <a:ext cx="92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Genus</a:t>
            </a:r>
            <a:endParaRPr lang="fr-FR" dirty="0"/>
          </a:p>
        </p:txBody>
      </p:sp>
      <p:pic>
        <p:nvPicPr>
          <p:cNvPr id="2050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E26994CD-0195-F921-5B96-4A5962E1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8" y="3926577"/>
            <a:ext cx="2641887" cy="238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4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  <a:p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2"/>
                </a:solidFill>
              </a:rPr>
              <a:t>  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</a:t>
            </a: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6"/>
                </a:solidFill>
              </a:rPr>
              <a:t>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</a:t>
            </a:r>
            <a:endParaRPr lang="fr-FR" dirty="0">
              <a:solidFill>
                <a:schemeClr val="accent6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47F10E-46E1-218D-34E1-199FED9C5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45" y="2612934"/>
            <a:ext cx="4070309" cy="38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24AF7A-2090-940D-E13C-E3E0171C98E0}"/>
              </a:ext>
            </a:extLst>
          </p:cNvPr>
          <p:cNvSpPr/>
          <p:nvPr/>
        </p:nvSpPr>
        <p:spPr>
          <a:xfrm>
            <a:off x="5416228" y="779228"/>
            <a:ext cx="3773556" cy="2682734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FA5563-D353-3A82-3533-656FA9F9F085}"/>
              </a:ext>
            </a:extLst>
          </p:cNvPr>
          <p:cNvSpPr txBox="1"/>
          <p:nvPr/>
        </p:nvSpPr>
        <p:spPr>
          <a:xfrm>
            <a:off x="6611796" y="1017766"/>
            <a:ext cx="191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SimCLR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9B69AA-443A-AC45-7FE8-A51C37162CC0}"/>
              </a:ext>
            </a:extLst>
          </p:cNvPr>
          <p:cNvSpPr txBox="1"/>
          <p:nvPr/>
        </p:nvSpPr>
        <p:spPr>
          <a:xfrm>
            <a:off x="6576014" y="2144604"/>
            <a:ext cx="16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E04C51E-BAD8-C695-EFD6-637E41BFB74D}"/>
              </a:ext>
            </a:extLst>
          </p:cNvPr>
          <p:cNvCxnSpPr/>
          <p:nvPr/>
        </p:nvCxnSpPr>
        <p:spPr>
          <a:xfrm flipH="1">
            <a:off x="7076947" y="1387098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86FBF6-72D0-32B4-3A01-7674C64F9BAC}"/>
              </a:ext>
            </a:extLst>
          </p:cNvPr>
          <p:cNvSpPr/>
          <p:nvPr/>
        </p:nvSpPr>
        <p:spPr>
          <a:xfrm>
            <a:off x="5416230" y="779228"/>
            <a:ext cx="3773556" cy="26827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31C181-749F-8395-CEF7-6AA1B996EC23}"/>
              </a:ext>
            </a:extLst>
          </p:cNvPr>
          <p:cNvSpPr txBox="1"/>
          <p:nvPr/>
        </p:nvSpPr>
        <p:spPr>
          <a:xfrm>
            <a:off x="5967299" y="356290"/>
            <a:ext cx="24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FAD2C1-22A4-492D-1F33-36DAB4307309}"/>
              </a:ext>
            </a:extLst>
          </p:cNvPr>
          <p:cNvSpPr txBox="1"/>
          <p:nvPr/>
        </p:nvSpPr>
        <p:spPr>
          <a:xfrm>
            <a:off x="6636739" y="4169566"/>
            <a:ext cx="12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F1C5D3-0C41-9FBD-B7F5-021630607C2F}"/>
              </a:ext>
            </a:extLst>
          </p:cNvPr>
          <p:cNvSpPr txBox="1"/>
          <p:nvPr/>
        </p:nvSpPr>
        <p:spPr>
          <a:xfrm>
            <a:off x="6307879" y="5743436"/>
            <a:ext cx="1810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</a:t>
            </a:r>
          </a:p>
          <a:p>
            <a:pPr algn="ctr"/>
            <a:r>
              <a:rPr lang="fr-FR" sz="1200" dirty="0"/>
              <a:t>+ </a:t>
            </a:r>
            <a:r>
              <a:rPr lang="fr-FR" sz="1200" dirty="0" err="1"/>
              <a:t>other</a:t>
            </a:r>
            <a:r>
              <a:rPr lang="fr-FR" sz="1200" dirty="0"/>
              <a:t> </a:t>
            </a:r>
            <a:r>
              <a:rPr lang="fr-FR" sz="1200" dirty="0" err="1"/>
              <a:t>measures</a:t>
            </a:r>
            <a:endParaRPr lang="fr-FR" sz="12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AE62A4-C814-75D9-EDA0-C10670FE2485}"/>
              </a:ext>
            </a:extLst>
          </p:cNvPr>
          <p:cNvCxnSpPr/>
          <p:nvPr/>
        </p:nvCxnSpPr>
        <p:spPr>
          <a:xfrm flipH="1">
            <a:off x="7076947" y="3316329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0C3EE6-A612-3B6F-367C-504EC0108E1C}"/>
              </a:ext>
            </a:extLst>
          </p:cNvPr>
          <p:cNvCxnSpPr/>
          <p:nvPr/>
        </p:nvCxnSpPr>
        <p:spPr>
          <a:xfrm flipH="1">
            <a:off x="7085006" y="4881481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BB740CC-77E5-72BE-3050-798B88101B2C}"/>
              </a:ext>
            </a:extLst>
          </p:cNvPr>
          <p:cNvCxnSpPr>
            <a:cxnSpLocks/>
          </p:cNvCxnSpPr>
          <p:nvPr/>
        </p:nvCxnSpPr>
        <p:spPr>
          <a:xfrm>
            <a:off x="4315968" y="3850679"/>
            <a:ext cx="2260045" cy="5374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63898D0-AF9C-65F9-080C-C7010BAFB4FB}"/>
              </a:ext>
            </a:extLst>
          </p:cNvPr>
          <p:cNvSpPr txBox="1"/>
          <p:nvPr/>
        </p:nvSpPr>
        <p:spPr>
          <a:xfrm>
            <a:off x="2735994" y="176834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Labels</a:t>
            </a:r>
          </a:p>
        </p:txBody>
      </p:sp>
      <p:pic>
        <p:nvPicPr>
          <p:cNvPr id="16" name="Google Shape;206;p13">
            <a:extLst>
              <a:ext uri="{FF2B5EF4-FFF2-40B4-BE49-F238E27FC236}">
                <a16:creationId xmlns:a16="http://schemas.microsoft.com/office/drawing/2014/main" id="{349FC91D-A53E-7888-9964-C8FF721BD3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2082952" y="2218414"/>
            <a:ext cx="1529030" cy="124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1E7CF111-A3AD-B545-4EFC-2B3EF8F8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46" y="3461962"/>
            <a:ext cx="1737885" cy="15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rme en L 17">
            <a:extLst>
              <a:ext uri="{FF2B5EF4-FFF2-40B4-BE49-F238E27FC236}">
                <a16:creationId xmlns:a16="http://schemas.microsoft.com/office/drawing/2014/main" id="{E62FAB3D-2A27-A7B2-602A-AACF2234B3FF}"/>
              </a:ext>
            </a:extLst>
          </p:cNvPr>
          <p:cNvSpPr/>
          <p:nvPr/>
        </p:nvSpPr>
        <p:spPr>
          <a:xfrm>
            <a:off x="5416228" y="3804545"/>
            <a:ext cx="3773556" cy="1498975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31E37C-AB90-8291-D55A-0F16C9F0CFC1}"/>
              </a:ext>
            </a:extLst>
          </p:cNvPr>
          <p:cNvSpPr txBox="1"/>
          <p:nvPr/>
        </p:nvSpPr>
        <p:spPr>
          <a:xfrm>
            <a:off x="9250510" y="4119424"/>
            <a:ext cx="180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Supervised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model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A30CC3-13A0-EB89-90D2-876F81C1DDBF}"/>
              </a:ext>
            </a:extLst>
          </p:cNvPr>
          <p:cNvSpPr txBox="1"/>
          <p:nvPr/>
        </p:nvSpPr>
        <p:spPr>
          <a:xfrm>
            <a:off x="9279560" y="1818304"/>
            <a:ext cx="138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FROZEN</a:t>
            </a:r>
          </a:p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No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weights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modification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FBBD8B2-B5CF-8682-051C-72688A3A87C4}"/>
              </a:ext>
            </a:extLst>
          </p:cNvPr>
          <p:cNvGraphicFramePr>
            <a:graphicFrameLocks noGrp="1"/>
          </p:cNvGraphicFramePr>
          <p:nvPr/>
        </p:nvGraphicFramePr>
        <p:xfrm>
          <a:off x="6307879" y="2513936"/>
          <a:ext cx="1538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34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1669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  <p:bldP spid="15" grpId="0"/>
      <p:bldP spid="18" grpId="0" animBg="1"/>
      <p:bldP spid="1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5102D18-9551-762F-B4F3-BB504A17CCE3}"/>
              </a:ext>
            </a:extLst>
          </p:cNvPr>
          <p:cNvSpPr/>
          <p:nvPr/>
        </p:nvSpPr>
        <p:spPr>
          <a:xfrm>
            <a:off x="2856332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FF675EF-865A-0214-29DA-5EEDC45178C6}"/>
              </a:ext>
            </a:extLst>
          </p:cNvPr>
          <p:cNvSpPr txBox="1"/>
          <p:nvPr/>
        </p:nvSpPr>
        <p:spPr>
          <a:xfrm>
            <a:off x="3819959" y="1476098"/>
            <a:ext cx="1397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SimCLR</a:t>
            </a:r>
            <a:endParaRPr lang="fr-FR" sz="1100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B3C2B8A-B87B-2E2E-8360-6F6EB3B25AE1}"/>
              </a:ext>
            </a:extLst>
          </p:cNvPr>
          <p:cNvSpPr txBox="1"/>
          <p:nvPr/>
        </p:nvSpPr>
        <p:spPr>
          <a:xfrm>
            <a:off x="3851259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56F9DFD-0EFF-0DFB-4B9D-9EDD512BF58A}"/>
              </a:ext>
            </a:extLst>
          </p:cNvPr>
          <p:cNvCxnSpPr/>
          <p:nvPr/>
        </p:nvCxnSpPr>
        <p:spPr>
          <a:xfrm>
            <a:off x="4145182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F3B153C-5226-A08F-117A-10E6AEB640BA}"/>
              </a:ext>
            </a:extLst>
          </p:cNvPr>
          <p:cNvSpPr txBox="1"/>
          <p:nvPr/>
        </p:nvSpPr>
        <p:spPr>
          <a:xfrm>
            <a:off x="3484544" y="1088009"/>
            <a:ext cx="182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5A7189B9-F7F2-BF43-A4D2-FC15E747A707}"/>
              </a:ext>
            </a:extLst>
          </p:cNvPr>
          <p:cNvSpPr txBox="1"/>
          <p:nvPr/>
        </p:nvSpPr>
        <p:spPr>
          <a:xfrm>
            <a:off x="3780419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F7FF7E0-211A-02F2-9C57-2DBC1C4FBFF7}"/>
              </a:ext>
            </a:extLst>
          </p:cNvPr>
          <p:cNvSpPr txBox="1"/>
          <p:nvPr/>
        </p:nvSpPr>
        <p:spPr>
          <a:xfrm>
            <a:off x="6654914" y="5623633"/>
            <a:ext cx="1462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Accuracy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E6CDC7F0-B7EE-C5FF-56B2-B5D55F9BDDC9}"/>
              </a:ext>
            </a:extLst>
          </p:cNvPr>
          <p:cNvCxnSpPr/>
          <p:nvPr/>
        </p:nvCxnSpPr>
        <p:spPr>
          <a:xfrm>
            <a:off x="4231906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E8865EE8-CD62-AD31-63BD-AB6D71071334}"/>
              </a:ext>
            </a:extLst>
          </p:cNvPr>
          <p:cNvCxnSpPr>
            <a:cxnSpLocks/>
            <a:stCxn id="102" idx="2"/>
            <a:endCxn id="103" idx="1"/>
          </p:cNvCxnSpPr>
          <p:nvPr/>
        </p:nvCxnSpPr>
        <p:spPr>
          <a:xfrm>
            <a:off x="4231906" y="4352237"/>
            <a:ext cx="2423008" cy="154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53E34910-6D1B-06C3-0E6E-FAD6C825ADFD}"/>
              </a:ext>
            </a:extLst>
          </p:cNvPr>
          <p:cNvCxnSpPr>
            <a:cxnSpLocks/>
          </p:cNvCxnSpPr>
          <p:nvPr/>
        </p:nvCxnSpPr>
        <p:spPr>
          <a:xfrm>
            <a:off x="2137851" y="3856200"/>
            <a:ext cx="1651707" cy="3804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3CE7DF7-2621-2373-318D-C4C392031C08}"/>
              </a:ext>
            </a:extLst>
          </p:cNvPr>
          <p:cNvSpPr txBox="1"/>
          <p:nvPr/>
        </p:nvSpPr>
        <p:spPr>
          <a:xfrm>
            <a:off x="1109324" y="2230359"/>
            <a:ext cx="688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Labels</a:t>
            </a:r>
          </a:p>
        </p:txBody>
      </p:sp>
      <p:pic>
        <p:nvPicPr>
          <p:cNvPr id="108" name="Google Shape;206;p13">
            <a:extLst>
              <a:ext uri="{FF2B5EF4-FFF2-40B4-BE49-F238E27FC236}">
                <a16:creationId xmlns:a16="http://schemas.microsoft.com/office/drawing/2014/main" id="{20D831FD-A6A8-CE55-725C-8822DF7C70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487869" y="2521943"/>
            <a:ext cx="1117460" cy="8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B7C1FB7B-E574-F05A-F4F1-4A5D1F0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4" y="3437158"/>
            <a:ext cx="1270097" cy="11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orme en L 109">
            <a:extLst>
              <a:ext uri="{FF2B5EF4-FFF2-40B4-BE49-F238E27FC236}">
                <a16:creationId xmlns:a16="http://schemas.microsoft.com/office/drawing/2014/main" id="{E45CB8ED-8553-6DA6-377A-8EEC51D9DA80}"/>
              </a:ext>
            </a:extLst>
          </p:cNvPr>
          <p:cNvSpPr/>
          <p:nvPr/>
        </p:nvSpPr>
        <p:spPr>
          <a:xfrm>
            <a:off x="2856332" y="3654825"/>
            <a:ext cx="2755196" cy="974927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13" name="Tableau 112">
            <a:extLst>
              <a:ext uri="{FF2B5EF4-FFF2-40B4-BE49-F238E27FC236}">
                <a16:creationId xmlns:a16="http://schemas.microsoft.com/office/drawing/2014/main" id="{8623B97E-EE3D-F82D-7AE8-EAEDF35DFCF9}"/>
              </a:ext>
            </a:extLst>
          </p:cNvPr>
          <p:cNvGraphicFramePr>
            <a:graphicFrameLocks noGrp="1"/>
          </p:cNvGraphicFramePr>
          <p:nvPr/>
        </p:nvGraphicFramePr>
        <p:xfrm>
          <a:off x="3583124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E6FCAC74-02B4-CE9F-FE30-31C253838E66}"/>
              </a:ext>
            </a:extLst>
          </p:cNvPr>
          <p:cNvSpPr/>
          <p:nvPr/>
        </p:nvSpPr>
        <p:spPr>
          <a:xfrm>
            <a:off x="2856332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7A4DD5-E0E8-2E23-08D2-BC25F9FCC947}"/>
              </a:ext>
            </a:extLst>
          </p:cNvPr>
          <p:cNvSpPr/>
          <p:nvPr/>
        </p:nvSpPr>
        <p:spPr>
          <a:xfrm>
            <a:off x="6010520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8391634-1DED-EFAF-E210-5700F0639686}"/>
              </a:ext>
            </a:extLst>
          </p:cNvPr>
          <p:cNvSpPr txBox="1"/>
          <p:nvPr/>
        </p:nvSpPr>
        <p:spPr>
          <a:xfrm>
            <a:off x="6538394" y="1451611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19213F51-93A2-73D6-38A5-4846D1253479}"/>
              </a:ext>
            </a:extLst>
          </p:cNvPr>
          <p:cNvSpPr txBox="1"/>
          <p:nvPr/>
        </p:nvSpPr>
        <p:spPr>
          <a:xfrm>
            <a:off x="7005447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4C01A10E-0880-6ABE-80C7-F8CBBF943194}"/>
              </a:ext>
            </a:extLst>
          </p:cNvPr>
          <p:cNvCxnSpPr/>
          <p:nvPr/>
        </p:nvCxnSpPr>
        <p:spPr>
          <a:xfrm>
            <a:off x="7299370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FF934B5-DDFC-3066-B21C-1A691CF22066}"/>
              </a:ext>
            </a:extLst>
          </p:cNvPr>
          <p:cNvSpPr txBox="1"/>
          <p:nvPr/>
        </p:nvSpPr>
        <p:spPr>
          <a:xfrm>
            <a:off x="6934607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9A9C3F97-9893-5065-B963-E69983F1F86A}"/>
              </a:ext>
            </a:extLst>
          </p:cNvPr>
          <p:cNvCxnSpPr/>
          <p:nvPr/>
        </p:nvCxnSpPr>
        <p:spPr>
          <a:xfrm>
            <a:off x="7386094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Forme en L 130">
            <a:extLst>
              <a:ext uri="{FF2B5EF4-FFF2-40B4-BE49-F238E27FC236}">
                <a16:creationId xmlns:a16="http://schemas.microsoft.com/office/drawing/2014/main" id="{8550D1C9-F7FC-9B3E-CDAA-30C6973B6040}"/>
              </a:ext>
            </a:extLst>
          </p:cNvPr>
          <p:cNvSpPr/>
          <p:nvPr/>
        </p:nvSpPr>
        <p:spPr>
          <a:xfrm>
            <a:off x="6010520" y="3657143"/>
            <a:ext cx="2755184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34" name="Tableau 133">
            <a:extLst>
              <a:ext uri="{FF2B5EF4-FFF2-40B4-BE49-F238E27FC236}">
                <a16:creationId xmlns:a16="http://schemas.microsoft.com/office/drawing/2014/main" id="{BE8A6AD3-0D9B-A8C8-FDAA-88F645BC75F4}"/>
              </a:ext>
            </a:extLst>
          </p:cNvPr>
          <p:cNvGraphicFramePr>
            <a:graphicFrameLocks noGrp="1"/>
          </p:cNvGraphicFramePr>
          <p:nvPr/>
        </p:nvGraphicFramePr>
        <p:xfrm>
          <a:off x="6737312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35" name="Rectangle 134">
            <a:extLst>
              <a:ext uri="{FF2B5EF4-FFF2-40B4-BE49-F238E27FC236}">
                <a16:creationId xmlns:a16="http://schemas.microsoft.com/office/drawing/2014/main" id="{E5F6B7A5-F4E7-AEB9-EE2A-5C4C01808A31}"/>
              </a:ext>
            </a:extLst>
          </p:cNvPr>
          <p:cNvSpPr/>
          <p:nvPr/>
        </p:nvSpPr>
        <p:spPr>
          <a:xfrm>
            <a:off x="6010520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E17F315-7A76-B12E-2DA1-2A1E565DD69B}"/>
              </a:ext>
            </a:extLst>
          </p:cNvPr>
          <p:cNvSpPr txBox="1"/>
          <p:nvPr/>
        </p:nvSpPr>
        <p:spPr>
          <a:xfrm>
            <a:off x="9555190" y="1438057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7A676EE-F0CA-3E13-68F9-AFFC95183FF4}"/>
              </a:ext>
            </a:extLst>
          </p:cNvPr>
          <p:cNvSpPr txBox="1"/>
          <p:nvPr/>
        </p:nvSpPr>
        <p:spPr>
          <a:xfrm>
            <a:off x="10022243" y="2356157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11C263F9-DA10-F113-A2D4-6F98C192F23D}"/>
              </a:ext>
            </a:extLst>
          </p:cNvPr>
          <p:cNvCxnSpPr/>
          <p:nvPr/>
        </p:nvCxnSpPr>
        <p:spPr>
          <a:xfrm>
            <a:off x="10316166" y="174990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79522F3C-74B6-A774-3B0C-2BCB1C7C1C13}"/>
              </a:ext>
            </a:extLst>
          </p:cNvPr>
          <p:cNvSpPr txBox="1"/>
          <p:nvPr/>
        </p:nvSpPr>
        <p:spPr>
          <a:xfrm>
            <a:off x="9951403" y="4077073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85F296E-975A-A234-70F1-5B67D0ADDCA1}"/>
              </a:ext>
            </a:extLst>
          </p:cNvPr>
          <p:cNvCxnSpPr/>
          <p:nvPr/>
        </p:nvCxnSpPr>
        <p:spPr>
          <a:xfrm>
            <a:off x="10402890" y="333291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Forme en L 141">
            <a:extLst>
              <a:ext uri="{FF2B5EF4-FFF2-40B4-BE49-F238E27FC236}">
                <a16:creationId xmlns:a16="http://schemas.microsoft.com/office/drawing/2014/main" id="{AE5ED868-ACB7-8F33-6D74-8269B553991C}"/>
              </a:ext>
            </a:extLst>
          </p:cNvPr>
          <p:cNvSpPr/>
          <p:nvPr/>
        </p:nvSpPr>
        <p:spPr>
          <a:xfrm>
            <a:off x="9027315" y="3643589"/>
            <a:ext cx="2755179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45" name="Tableau 144">
            <a:extLst>
              <a:ext uri="{FF2B5EF4-FFF2-40B4-BE49-F238E27FC236}">
                <a16:creationId xmlns:a16="http://schemas.microsoft.com/office/drawing/2014/main" id="{FB7BBAED-C58F-16D1-C9BD-43FC040C542A}"/>
              </a:ext>
            </a:extLst>
          </p:cNvPr>
          <p:cNvGraphicFramePr>
            <a:graphicFrameLocks noGrp="1"/>
          </p:cNvGraphicFramePr>
          <p:nvPr/>
        </p:nvGraphicFramePr>
        <p:xfrm>
          <a:off x="9754108" y="2725489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830DFF93-B503-EE5A-8C0D-B1BFF3227AC0}"/>
              </a:ext>
            </a:extLst>
          </p:cNvPr>
          <p:cNvSpPr/>
          <p:nvPr/>
        </p:nvSpPr>
        <p:spPr>
          <a:xfrm>
            <a:off x="9027316" y="1370256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AAD2FBA4-8CD8-E257-C52E-8698BC79FBB7}"/>
              </a:ext>
            </a:extLst>
          </p:cNvPr>
          <p:cNvSpPr txBox="1"/>
          <p:nvPr/>
        </p:nvSpPr>
        <p:spPr>
          <a:xfrm>
            <a:off x="6452368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model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6C3ED91-D38A-FDD4-ACAC-0F13E3A27C34}"/>
              </a:ext>
            </a:extLst>
          </p:cNvPr>
          <p:cNvSpPr txBox="1"/>
          <p:nvPr/>
        </p:nvSpPr>
        <p:spPr>
          <a:xfrm>
            <a:off x="3845977" y="681920"/>
            <a:ext cx="9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SimCLR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6F56A8D-3252-BAC3-7BB8-41D1B9861BCA}"/>
              </a:ext>
            </a:extLst>
          </p:cNvPr>
          <p:cNvSpPr txBox="1"/>
          <p:nvPr/>
        </p:nvSpPr>
        <p:spPr>
          <a:xfrm>
            <a:off x="9558239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Null</a:t>
            </a:r>
            <a:r>
              <a:rPr lang="fr-FR" dirty="0"/>
              <a:t> » model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E5948E3C-EC2C-E4EA-A6B3-7D000800DDEF}"/>
              </a:ext>
            </a:extLst>
          </p:cNvPr>
          <p:cNvCxnSpPr>
            <a:cxnSpLocks/>
            <a:stCxn id="125" idx="2"/>
            <a:endCxn id="103" idx="0"/>
          </p:cNvCxnSpPr>
          <p:nvPr/>
        </p:nvCxnSpPr>
        <p:spPr>
          <a:xfrm>
            <a:off x="7386094" y="4352237"/>
            <a:ext cx="0" cy="12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3F749B2-D3A1-E8CE-D538-2874481A88E5}"/>
              </a:ext>
            </a:extLst>
          </p:cNvPr>
          <p:cNvCxnSpPr>
            <a:cxnSpLocks/>
            <a:stCxn id="140" idx="2"/>
            <a:endCxn id="103" idx="3"/>
          </p:cNvCxnSpPr>
          <p:nvPr/>
        </p:nvCxnSpPr>
        <p:spPr>
          <a:xfrm flipH="1">
            <a:off x="8117274" y="4338683"/>
            <a:ext cx="2285616" cy="15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3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/>
      <p:bldP spid="122" grpId="0"/>
      <p:bldP spid="125" grpId="0"/>
      <p:bldP spid="131" grpId="0" animBg="1"/>
      <p:bldP spid="135" grpId="0" animBg="1"/>
      <p:bldP spid="137" grpId="0"/>
      <p:bldP spid="138" grpId="0"/>
      <p:bldP spid="140" grpId="0"/>
      <p:bldP spid="142" grpId="0" animBg="1"/>
      <p:bldP spid="146" grpId="0" animBg="1"/>
      <p:bldP spid="147" grpId="0"/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7D29A-EBB0-8EF6-4164-A32CFB7A4D3B}"/>
              </a:ext>
            </a:extLst>
          </p:cNvPr>
          <p:cNvSpPr/>
          <p:nvPr/>
        </p:nvSpPr>
        <p:spPr>
          <a:xfrm>
            <a:off x="885382" y="358888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5D27C6-21DF-1B0B-A741-6BBC7CE08FCA}"/>
              </a:ext>
            </a:extLst>
          </p:cNvPr>
          <p:cNvSpPr txBox="1"/>
          <p:nvPr/>
        </p:nvSpPr>
        <p:spPr>
          <a:xfrm>
            <a:off x="3095585" y="196231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92AD1-23AE-DB9A-931E-C0916C53AA74}"/>
              </a:ext>
            </a:extLst>
          </p:cNvPr>
          <p:cNvSpPr txBox="1"/>
          <p:nvPr/>
        </p:nvSpPr>
        <p:spPr>
          <a:xfrm>
            <a:off x="5393440" y="1353017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6B7CA0-4B87-DBCE-1167-86F84FCC7C58}"/>
              </a:ext>
            </a:extLst>
          </p:cNvPr>
          <p:cNvSpPr txBox="1"/>
          <p:nvPr/>
        </p:nvSpPr>
        <p:spPr>
          <a:xfrm>
            <a:off x="3657600" y="2386951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742E0B-C943-BB1D-06CF-1A4D52116C1E}"/>
              </a:ext>
            </a:extLst>
          </p:cNvPr>
          <p:cNvSpPr txBox="1"/>
          <p:nvPr/>
        </p:nvSpPr>
        <p:spPr>
          <a:xfrm>
            <a:off x="5702300" y="2386951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B2F46C-C758-F500-599D-0184168462F3}"/>
              </a:ext>
            </a:extLst>
          </p:cNvPr>
          <p:cNvSpPr txBox="1"/>
          <p:nvPr/>
        </p:nvSpPr>
        <p:spPr>
          <a:xfrm>
            <a:off x="7543800" y="2386951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300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3F41238-DB45-81C6-3DD9-9EE4F968DD4E}"/>
              </a:ext>
            </a:extLst>
          </p:cNvPr>
          <p:cNvGrpSpPr/>
          <p:nvPr/>
        </p:nvGrpSpPr>
        <p:grpSpPr>
          <a:xfrm>
            <a:off x="724395" y="3727379"/>
            <a:ext cx="2810109" cy="1554591"/>
            <a:chOff x="313502" y="3503859"/>
            <a:chExt cx="2810109" cy="1554591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7204F84-102E-FF40-9A69-5AA6A5D6EDA4}"/>
                </a:ext>
              </a:extLst>
            </p:cNvPr>
            <p:cNvSpPr txBox="1"/>
            <p:nvPr/>
          </p:nvSpPr>
          <p:spPr>
            <a:xfrm>
              <a:off x="724395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0,97</a:t>
              </a:r>
            </a:p>
            <a:p>
              <a:r>
                <a:rPr lang="fr-FR" dirty="0"/>
                <a:t>Kappa : 0,96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95 %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EBEB6BC-CD72-8873-9E82-349FB78AC8D7}"/>
                </a:ext>
              </a:extLst>
            </p:cNvPr>
            <p:cNvSpPr txBox="1"/>
            <p:nvPr/>
          </p:nvSpPr>
          <p:spPr>
            <a:xfrm>
              <a:off x="313502" y="3503859"/>
              <a:ext cx="281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SimCLR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B9D4DBD-927A-CBE0-089F-8B10556F8559}"/>
              </a:ext>
            </a:extLst>
          </p:cNvPr>
          <p:cNvGrpSpPr/>
          <p:nvPr/>
        </p:nvGrpSpPr>
        <p:grpSpPr>
          <a:xfrm>
            <a:off x="4323216" y="3588881"/>
            <a:ext cx="3334850" cy="1693089"/>
            <a:chOff x="3878750" y="3365361"/>
            <a:chExt cx="3334850" cy="169308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29EA9EF-9701-65F4-D903-4DC0625D5442}"/>
                </a:ext>
              </a:extLst>
            </p:cNvPr>
            <p:cNvSpPr txBox="1"/>
            <p:nvPr/>
          </p:nvSpPr>
          <p:spPr>
            <a:xfrm>
              <a:off x="3878750" y="3365361"/>
              <a:ext cx="333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Pretrained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360853-417E-8B7C-9788-17AB0B91B342}"/>
                </a:ext>
              </a:extLst>
            </p:cNvPr>
            <p:cNvSpPr txBox="1"/>
            <p:nvPr/>
          </p:nvSpPr>
          <p:spPr>
            <a:xfrm>
              <a:off x="4552013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0,84</a:t>
              </a:r>
            </a:p>
            <a:p>
              <a:r>
                <a:rPr lang="fr-FR" dirty="0"/>
                <a:t>Kappa : 0,81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84 %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031853-97A2-E068-5B6F-CE2FE2D25290}"/>
              </a:ext>
            </a:extLst>
          </p:cNvPr>
          <p:cNvGrpSpPr/>
          <p:nvPr/>
        </p:nvGrpSpPr>
        <p:grpSpPr>
          <a:xfrm>
            <a:off x="8446777" y="3588880"/>
            <a:ext cx="2997875" cy="1693090"/>
            <a:chOff x="8035884" y="3365360"/>
            <a:chExt cx="2997875" cy="169309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B0616DE-47FF-86C4-5F89-372502BD95AD}"/>
                </a:ext>
              </a:extLst>
            </p:cNvPr>
            <p:cNvSpPr txBox="1"/>
            <p:nvPr/>
          </p:nvSpPr>
          <p:spPr>
            <a:xfrm>
              <a:off x="8035884" y="3365360"/>
              <a:ext cx="299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Fine-</a:t>
              </a:r>
              <a:r>
                <a:rPr lang="fr-FR" b="1" dirty="0" err="1"/>
                <a:t>tuned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98483C-46C0-2DAD-D1D6-C0D483E8C294}"/>
                </a:ext>
              </a:extLst>
            </p:cNvPr>
            <p:cNvSpPr txBox="1"/>
            <p:nvPr/>
          </p:nvSpPr>
          <p:spPr>
            <a:xfrm>
              <a:off x="8540659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0,88</a:t>
              </a:r>
            </a:p>
            <a:p>
              <a:r>
                <a:rPr lang="fr-FR" dirty="0"/>
                <a:t>Kappa : 0,86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87 %</a:t>
              </a:r>
            </a:p>
          </p:txBody>
        </p:sp>
      </p:grp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09EA02B3-16E2-7820-1156-2B82CDB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27</a:t>
            </a:r>
          </a:p>
        </p:txBody>
      </p:sp>
      <p:sp>
        <p:nvSpPr>
          <p:cNvPr id="34" name="Google Shape;205;p13">
            <a:extLst>
              <a:ext uri="{FF2B5EF4-FFF2-40B4-BE49-F238E27FC236}">
                <a16:creationId xmlns:a16="http://schemas.microsoft.com/office/drawing/2014/main" id="{501CEC11-046E-590F-2F93-94CC2DF01005}"/>
              </a:ext>
            </a:extLst>
          </p:cNvPr>
          <p:cNvSpPr txBox="1">
            <a:spLocks/>
          </p:cNvSpPr>
          <p:nvPr/>
        </p:nvSpPr>
        <p:spPr>
          <a:xfrm>
            <a:off x="896422" y="136525"/>
            <a:ext cx="43248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40B32-D71C-3A72-26C4-55CAA6C50E57}"/>
              </a:ext>
            </a:extLst>
          </p:cNvPr>
          <p:cNvSpPr/>
          <p:nvPr/>
        </p:nvSpPr>
        <p:spPr>
          <a:xfrm>
            <a:off x="4611728" y="3588879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FC9AF-AFA2-4DF4-1F33-1CCEEE02CEB9}"/>
              </a:ext>
            </a:extLst>
          </p:cNvPr>
          <p:cNvSpPr/>
          <p:nvPr/>
        </p:nvSpPr>
        <p:spPr>
          <a:xfrm>
            <a:off x="8583040" y="3588879"/>
            <a:ext cx="2757825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35140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86588-12B8-3487-AA5A-4823492B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 vs </a:t>
            </a:r>
            <a:r>
              <a:rPr lang="fr-FR" dirty="0" err="1"/>
              <a:t>intraspecific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distance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9DC9DC6B-A54D-4CC5-0C8D-B036739DDF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23544" y="1580960"/>
            <a:ext cx="9866376" cy="4305808"/>
          </a:xfrm>
          <a:prstGeom prst="rect">
            <a:avLst/>
          </a:prstGeom>
          <a:ln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E66A25-CEDF-38E3-AE4D-6F58F343FFB3}"/>
              </a:ext>
            </a:extLst>
          </p:cNvPr>
          <p:cNvSpPr txBox="1"/>
          <p:nvPr/>
        </p:nvSpPr>
        <p:spPr>
          <a:xfrm>
            <a:off x="3566160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7DC978-2F8C-7F51-F14F-A65BB88F6DF5}"/>
              </a:ext>
            </a:extLst>
          </p:cNvPr>
          <p:cNvSpPr txBox="1"/>
          <p:nvPr/>
        </p:nvSpPr>
        <p:spPr>
          <a:xfrm>
            <a:off x="7016498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Females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11C22A-B556-E092-89C0-E67991F022B7}"/>
              </a:ext>
            </a:extLst>
          </p:cNvPr>
          <p:cNvSpPr txBox="1"/>
          <p:nvPr/>
        </p:nvSpPr>
        <p:spPr>
          <a:xfrm>
            <a:off x="4626864" y="6030415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the </a:t>
            </a:r>
            <a:r>
              <a:rPr lang="fr-FR" dirty="0" err="1"/>
              <a:t>genus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as </a:t>
            </a:r>
            <a:r>
              <a:rPr lang="fr-FR" dirty="0" err="1"/>
              <a:t>well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72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EDCE3-491F-99BC-D7BB-3BD5290B0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F77806-232C-7C1F-151D-0C4B95B33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Explainability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9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  <p:pic>
        <p:nvPicPr>
          <p:cNvPr id="2050" name="Picture 2" descr="Qu'est-ce que la méthode Grad-CAM ?">
            <a:extLst>
              <a:ext uri="{FF2B5EF4-FFF2-40B4-BE49-F238E27FC236}">
                <a16:creationId xmlns:a16="http://schemas.microsoft.com/office/drawing/2014/main" id="{0225FFA0-E9E0-CA65-B21C-2B3C4A7A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0" y="1899498"/>
            <a:ext cx="7589520" cy="3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17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B9E828CE-B068-652A-E55D-8447512D8371}"/>
              </a:ext>
            </a:extLst>
          </p:cNvPr>
          <p:cNvGrpSpPr/>
          <p:nvPr/>
        </p:nvGrpSpPr>
        <p:grpSpPr>
          <a:xfrm>
            <a:off x="1894205" y="1314601"/>
            <a:ext cx="8403590" cy="4228798"/>
            <a:chOff x="3503930" y="1531922"/>
            <a:chExt cx="5184140" cy="298359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F8C73CC-A072-5AB7-FBB7-FB5BDA51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19"/>
            <a:stretch/>
          </p:blipFill>
          <p:spPr>
            <a:xfrm>
              <a:off x="3503930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9B19132-E95E-5332-8C23-C882B5B3A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9"/>
            <a:stretch/>
          </p:blipFill>
          <p:spPr>
            <a:xfrm>
              <a:off x="5437492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8333016-927B-B9CD-865B-C31A40DC5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9"/>
            <a:stretch/>
          </p:blipFill>
          <p:spPr>
            <a:xfrm>
              <a:off x="7371053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 6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9C377AED-EC56-2D45-D393-B01F1A20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930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F6E4C2D0-38AD-0787-4C27-DB627B8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492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47DF3C40-1D46-764D-77DB-49F95FE19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053" y="3159760"/>
              <a:ext cx="1317017" cy="13170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</p:spTree>
    <p:extLst>
      <p:ext uri="{BB962C8B-B14F-4D97-AF65-F5344CB8AC3E}">
        <p14:creationId xmlns:p14="http://schemas.microsoft.com/office/powerpoint/2010/main" val="64071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09AFE8-FCCF-4773-AEB4-D83542088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7578" y="1128225"/>
            <a:ext cx="10176844" cy="5729775"/>
          </a:xfrm>
          <a:prstGeom prst="rect">
            <a:avLst/>
          </a:prstGeom>
        </p:spPr>
      </p:pic>
      <p:sp>
        <p:nvSpPr>
          <p:cNvPr id="213" name="Google Shape;213;p1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1900" y="0"/>
            <a:ext cx="464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DA0076-C1A9-493B-850F-1A4BBBFB3F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74384" y="1239067"/>
            <a:ext cx="10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TSNE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AA01E9A-1C4A-1519-D7C1-36D1E7C7A34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74F8F2D8-A3C5-8BDF-CE58-8E2C64BA33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81030" y="-58158"/>
            <a:ext cx="7088288" cy="4764379"/>
            <a:chOff x="275942" y="2680940"/>
            <a:chExt cx="5741417" cy="3859082"/>
          </a:xfrm>
        </p:grpSpPr>
        <p:pic>
          <p:nvPicPr>
            <p:cNvPr id="10" name="Image 9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51F55BC9-A1B1-3C6C-1531-E713A5D0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5942" y="2680940"/>
              <a:ext cx="5741417" cy="385908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00138-FFA5-42AE-8420-FC019D17E06C}"/>
                </a:ext>
              </a:extLst>
            </p:cNvPr>
            <p:cNvSpPr txBox="1"/>
            <p:nvPr/>
          </p:nvSpPr>
          <p:spPr>
            <a:xfrm>
              <a:off x="2994142" y="6231492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9D8EAF2-2FD4-4877-A645-E90AF938FA31}"/>
                </a:ext>
              </a:extLst>
            </p:cNvPr>
            <p:cNvSpPr txBox="1"/>
            <p:nvPr/>
          </p:nvSpPr>
          <p:spPr>
            <a:xfrm>
              <a:off x="458902" y="4471981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PC2</a:t>
              </a:r>
            </a:p>
          </p:txBody>
        </p:sp>
      </p:grpSp>
      <p:pic>
        <p:nvPicPr>
          <p:cNvPr id="27" name="Image 26" descr="Une image contenant carte&#10;&#10;Description générée automatiquement">
            <a:extLst>
              <a:ext uri="{FF2B5EF4-FFF2-40B4-BE49-F238E27FC236}">
                <a16:creationId xmlns:a16="http://schemas.microsoft.com/office/drawing/2014/main" id="{734A8A24-826C-C9CC-0787-9C9C1E36AA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001408" y="4353716"/>
            <a:ext cx="3085472" cy="2030878"/>
          </a:xfrm>
          <a:prstGeom prst="rect">
            <a:avLst/>
          </a:prstGeom>
        </p:spPr>
      </p:pic>
      <p:sp>
        <p:nvSpPr>
          <p:cNvPr id="220" name="Google Shape;220;p1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282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83E66C2-64CA-4AC6-BA7C-0262081508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47649" y="53867"/>
            <a:ext cx="7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65BA6-C2E4-4C28-829B-4BD1068F42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00233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A09962-98EF-46F4-86E8-06FD535456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70960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09DC00-0F3A-4DF1-BAB1-1645C59E2F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641742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2190A-00E6-48CF-80D2-7D9FD1BAC5B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02287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A7F7BE-18AD-4B88-81FF-7740B945D9F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1593" y="1518847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2048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9EB18E-AAE4-467D-94C5-4C9235F9995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2331398" y="1696401"/>
            <a:ext cx="727968" cy="7112"/>
          </a:xfrm>
          <a:prstGeom prst="straightConnector1">
            <a:avLst/>
          </a:prstGeom>
          <a:ln cap="flat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8FA897D-38C5-4E25-9D4D-2EC71BCF07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144490" y="1505935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  -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9AA32B-2750-4040-832B-D0D04956D9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68041" y="1249343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D0C1B-DEA4-4B29-9AC6-867B270DFCF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727986" y="150593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~80%</a:t>
            </a:r>
          </a:p>
        </p:txBody>
      </p:sp>
      <p:pic>
        <p:nvPicPr>
          <p:cNvPr id="25" name="Image 2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504616E-CB04-51EA-B331-5D37278AAE9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956900" y="4330791"/>
            <a:ext cx="3070727" cy="2047151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7BF7E5BC-1A1C-DE57-2804-F3497D4AEAB4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11346" y="2001946"/>
            <a:ext cx="3308980" cy="4577954"/>
            <a:chOff x="1163903" y="2153041"/>
            <a:chExt cx="3308980" cy="4577954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86C5E02-2901-29E8-98AC-6993CB39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9899"/>
            <a:stretch/>
          </p:blipFill>
          <p:spPr>
            <a:xfrm>
              <a:off x="1163903" y="2153041"/>
              <a:ext cx="3308980" cy="2236079"/>
            </a:xfrm>
            <a:prstGeom prst="rect">
              <a:avLst/>
            </a:prstGeom>
          </p:spPr>
        </p:pic>
        <p:pic>
          <p:nvPicPr>
            <p:cNvPr id="32" name="Image 31" descr="Une image contenant fumée, sombre, très coloré, ligne&#10;&#10;Description générée automatiquement">
              <a:extLst>
                <a:ext uri="{FF2B5EF4-FFF2-40B4-BE49-F238E27FC236}">
                  <a16:creationId xmlns:a16="http://schemas.microsoft.com/office/drawing/2014/main" id="{496F9308-92E2-1E52-0127-AACBEE2A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3903" y="4249259"/>
              <a:ext cx="3308980" cy="2481736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95F8BA-B064-FEBB-C1DC-BA2023D27F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AC6C6-949A-C9EE-ED40-EA54B46B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 dirty="0"/>
              <a:t>The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ABE59-1FBA-9BCB-1D7A-E68FDA9D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7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3" name="Image 2" descr="Une image contenant Papillons de jour et de nuit, invertébré, papillon, insecte&#10;&#10;Description générée automatiquement">
            <a:extLst>
              <a:ext uri="{FF2B5EF4-FFF2-40B4-BE49-F238E27FC236}">
                <a16:creationId xmlns:a16="http://schemas.microsoft.com/office/drawing/2014/main" id="{7C827D65-D91C-946A-8CAA-454E9FB79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6" y="2713197"/>
            <a:ext cx="1755648" cy="18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A94DC7-A12C-573A-8200-66B06E2C9A2A}"/>
              </a:ext>
            </a:extLst>
          </p:cNvPr>
          <p:cNvSpPr txBox="1"/>
          <p:nvPr/>
        </p:nvSpPr>
        <p:spPr>
          <a:xfrm>
            <a:off x="642549" y="2132402"/>
            <a:ext cx="10700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code </a:t>
            </a:r>
            <a:r>
              <a:rPr lang="fr-FR" sz="2400" dirty="0" err="1"/>
              <a:t>contains</a:t>
            </a:r>
            <a:r>
              <a:rPr lang="fr-F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Generating</a:t>
            </a:r>
            <a:r>
              <a:rPr lang="fr-FR" sz="2400" dirty="0"/>
              <a:t> </a:t>
            </a:r>
            <a:r>
              <a:rPr lang="fr-FR" sz="2400" dirty="0" err="1"/>
              <a:t>embeddings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</a:t>
            </a:r>
            <a:r>
              <a:rPr lang="fr-FR" sz="2400" dirty="0" err="1"/>
              <a:t>trained</a:t>
            </a:r>
            <a:r>
              <a:rPr lang="fr-FR" sz="24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GradCam</a:t>
            </a:r>
            <a:r>
              <a:rPr lang="fr-FR" sz="2400" dirty="0"/>
              <a:t>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 err="1"/>
              <a:t>Wrapped</a:t>
            </a:r>
            <a:r>
              <a:rPr lang="fr-FR" sz="2400" dirty="0"/>
              <a:t> in a GUI. It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modified</a:t>
            </a:r>
            <a:r>
              <a:rPr lang="fr-FR" sz="2400" dirty="0"/>
              <a:t> as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local copy.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DA3B52-CD74-6CA1-AD36-7CCC29DA2F2A}"/>
              </a:ext>
            </a:extLst>
          </p:cNvPr>
          <p:cNvSpPr txBox="1"/>
          <p:nvPr/>
        </p:nvSpPr>
        <p:spPr>
          <a:xfrm>
            <a:off x="642550" y="5440400"/>
            <a:ext cx="536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Separately</a:t>
            </a:r>
            <a:r>
              <a:rPr lang="fr-FR" sz="2000" dirty="0"/>
              <a:t> to run in anaconda console: </a:t>
            </a:r>
            <a:r>
              <a:rPr lang="fr-FR" sz="2000" dirty="0" err="1"/>
              <a:t>Scatterplot</a:t>
            </a:r>
            <a:r>
              <a:rPr lang="fr-FR" sz="2000" dirty="0"/>
              <a:t> visualisation of the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B82373-DB36-A041-4DED-9EDE17E97DA6}"/>
              </a:ext>
            </a:extLst>
          </p:cNvPr>
          <p:cNvSpPr txBox="1"/>
          <p:nvPr/>
        </p:nvSpPr>
        <p:spPr>
          <a:xfrm>
            <a:off x="642550" y="457200"/>
            <a:ext cx="1046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https://github.com/AgathePuissant</a:t>
            </a:r>
            <a:r>
              <a:rPr lang="fr-FR" dirty="0"/>
              <a:t>), download the code « SimCLR_GUI.py » </a:t>
            </a:r>
            <a:r>
              <a:rPr lang="fr-FR" dirty="0" err="1"/>
              <a:t>from</a:t>
            </a:r>
            <a:r>
              <a:rPr lang="fr-FR" dirty="0"/>
              <a:t> the XXX </a:t>
            </a:r>
            <a:r>
              <a:rPr lang="fr-FR" dirty="0" err="1"/>
              <a:t>project</a:t>
            </a:r>
            <a:r>
              <a:rPr lang="fr-FR" dirty="0"/>
              <a:t>. It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if I </a:t>
            </a:r>
            <a:r>
              <a:rPr lang="fr-FR" dirty="0" err="1"/>
              <a:t>implement</a:t>
            </a:r>
            <a:r>
              <a:rPr lang="fr-FR" dirty="0"/>
              <a:t> or correct </a:t>
            </a:r>
            <a:r>
              <a:rPr lang="fr-FR" dirty="0" err="1"/>
              <a:t>errors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3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6035E4-A5D7-1D7D-A6F3-5E4ED34A4040}"/>
              </a:ext>
            </a:extLst>
          </p:cNvPr>
          <p:cNvSpPr txBox="1"/>
          <p:nvPr/>
        </p:nvSpPr>
        <p:spPr>
          <a:xfrm>
            <a:off x="439650" y="0"/>
            <a:ext cx="685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run the code :</a:t>
            </a:r>
          </a:p>
          <a:p>
            <a:endParaRPr lang="fr-FR" dirty="0"/>
          </a:p>
          <a:p>
            <a:r>
              <a:rPr lang="fr-FR" dirty="0"/>
              <a:t>Open « Anaconda prompt », and change the directory to the one </a:t>
            </a:r>
            <a:r>
              <a:rPr lang="fr-FR" dirty="0" err="1"/>
              <a:t>containing</a:t>
            </a:r>
            <a:r>
              <a:rPr lang="fr-FR" dirty="0"/>
              <a:t> the .</a:t>
            </a:r>
            <a:r>
              <a:rPr lang="fr-FR" dirty="0" err="1"/>
              <a:t>py</a:t>
            </a:r>
            <a:r>
              <a:rPr lang="fr-FR" dirty="0"/>
              <a:t> file (type cd </a:t>
            </a:r>
            <a:r>
              <a:rPr lang="fr-FR" dirty="0" err="1"/>
              <a:t>path</a:t>
            </a:r>
            <a:r>
              <a:rPr lang="fr-FR" dirty="0"/>
              <a:t>/to/directory)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needed</a:t>
            </a:r>
            <a:r>
              <a:rPr lang="fr-FR" dirty="0"/>
              <a:t>, </a:t>
            </a:r>
            <a:r>
              <a:rPr lang="fr-FR" dirty="0" err="1"/>
              <a:t>load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packages (type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nameofenvironement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spyder</a:t>
            </a:r>
            <a:endParaRPr lang="fr-FR" dirty="0"/>
          </a:p>
          <a:p>
            <a:endParaRPr lang="fr-FR" dirty="0"/>
          </a:p>
          <a:p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pip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install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-r requirements.txt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fr-FR" dirty="0"/>
          </a:p>
          <a:p>
            <a:endParaRPr lang="fr-FR" dirty="0"/>
          </a:p>
          <a:p>
            <a:r>
              <a:rPr lang="fr-FR" dirty="0"/>
              <a:t>Type « </a:t>
            </a:r>
            <a:r>
              <a:rPr lang="fr-FR" dirty="0" err="1"/>
              <a:t>streamlit</a:t>
            </a:r>
            <a:r>
              <a:rPr lang="fr-FR" dirty="0"/>
              <a:t> run file.py » 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open a </a:t>
            </a:r>
            <a:r>
              <a:rPr lang="fr-FR" dirty="0" err="1"/>
              <a:t>webpage</a:t>
            </a:r>
            <a:r>
              <a:rPr lang="fr-FR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F539D-A149-E8EC-559C-921AE00B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3708338"/>
            <a:ext cx="7935218" cy="3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1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97F5CF-DF41-6438-F409-533206B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11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B4B10C-5BF8-6DC9-D8D9-07CF49187A0D}"/>
              </a:ext>
            </a:extLst>
          </p:cNvPr>
          <p:cNvSpPr txBox="1"/>
          <p:nvPr/>
        </p:nvSpPr>
        <p:spPr>
          <a:xfrm>
            <a:off x="803189" y="5923164"/>
            <a:ext cx="55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Slides for </a:t>
            </a:r>
            <a:r>
              <a:rPr lang="fr-FR" dirty="0" err="1"/>
              <a:t>each</a:t>
            </a:r>
            <a:r>
              <a:rPr lang="fr-FR" dirty="0"/>
              <a:t> part of the 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6F47643-2BAB-4F5B-CA5C-E4D11756363F}"/>
              </a:ext>
            </a:extLst>
          </p:cNvPr>
          <p:cNvCxnSpPr/>
          <p:nvPr/>
        </p:nvCxnSpPr>
        <p:spPr>
          <a:xfrm flipH="1" flipV="1">
            <a:off x="926757" y="1841157"/>
            <a:ext cx="531340" cy="3880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6409F2-F9F3-346A-968F-D1BCF6374C29}"/>
              </a:ext>
            </a:extLst>
          </p:cNvPr>
          <p:cNvSpPr txBox="1"/>
          <p:nvPr/>
        </p:nvSpPr>
        <p:spPr>
          <a:xfrm>
            <a:off x="247864" y="89093"/>
            <a:ext cx="79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/>
              <a:t>Dataset</a:t>
            </a:r>
            <a:r>
              <a:rPr lang="fr-FR" sz="4800" b="1" dirty="0"/>
              <a:t> format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6233B-A2FE-63DB-CADA-82F338F9F62F}"/>
              </a:ext>
            </a:extLst>
          </p:cNvPr>
          <p:cNvSpPr txBox="1"/>
          <p:nvPr/>
        </p:nvSpPr>
        <p:spPr>
          <a:xfrm>
            <a:off x="4658499" y="89093"/>
            <a:ext cx="72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folder,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the images </a:t>
            </a:r>
            <a:r>
              <a:rPr lang="fr-FR" dirty="0" err="1"/>
              <a:t>directly</a:t>
            </a:r>
            <a:r>
              <a:rPr lang="fr-FR" dirty="0"/>
              <a:t>, or folders </a:t>
            </a:r>
            <a:r>
              <a:rPr lang="fr-FR" dirty="0" err="1"/>
              <a:t>corresponding</a:t>
            </a:r>
            <a:r>
              <a:rPr lang="fr-FR" dirty="0"/>
              <a:t> to image labels for </a:t>
            </a:r>
            <a:r>
              <a:rPr lang="fr-FR" b="1" dirty="0" err="1"/>
              <a:t>dataset</a:t>
            </a:r>
            <a:r>
              <a:rPr lang="fr-FR" b="1" dirty="0"/>
              <a:t> balancing </a:t>
            </a:r>
            <a:r>
              <a:rPr lang="fr-FR" dirty="0"/>
              <a:t>and/or validation.</a:t>
            </a:r>
          </a:p>
        </p:txBody>
      </p:sp>
      <p:pic>
        <p:nvPicPr>
          <p:cNvPr id="4" name="20250403-1451-41.5563900">
            <a:hlinkClick r:id="" action="ppaction://media"/>
            <a:extLst>
              <a:ext uri="{FF2B5EF4-FFF2-40B4-BE49-F238E27FC236}">
                <a16:creationId xmlns:a16="http://schemas.microsoft.com/office/drawing/2014/main" id="{5BB5D83B-7443-43D1-25DC-51B06D4EB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438" y="885023"/>
            <a:ext cx="10499124" cy="5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07AE5F-0422-2FE2-1FB7-6CB429F3DC0C}"/>
              </a:ext>
            </a:extLst>
          </p:cNvPr>
          <p:cNvSpPr txBox="1"/>
          <p:nvPr/>
        </p:nvSpPr>
        <p:spPr>
          <a:xfrm>
            <a:off x="160637" y="0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Large batch size </a:t>
            </a:r>
            <a:r>
              <a:rPr lang="fr-FR" dirty="0" err="1"/>
              <a:t>means</a:t>
            </a:r>
            <a:r>
              <a:rPr lang="fr-FR" dirty="0"/>
              <a:t> more GPU memory </a:t>
            </a:r>
            <a:r>
              <a:rPr lang="fr-FR" dirty="0" err="1"/>
              <a:t>needed</a:t>
            </a:r>
            <a:r>
              <a:rPr lang="fr-FR" dirty="0"/>
              <a:t> and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in </a:t>
            </a:r>
            <a:r>
              <a:rPr lang="fr-FR" dirty="0" err="1"/>
              <a:t>slower</a:t>
            </a:r>
            <a:r>
              <a:rPr lang="fr-FR" dirty="0"/>
              <a:t> code, but </a:t>
            </a:r>
            <a:r>
              <a:rPr lang="fr-FR" dirty="0" err="1"/>
              <a:t>generally</a:t>
            </a:r>
            <a:r>
              <a:rPr lang="fr-FR" dirty="0"/>
              <a:t> leads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SimCLR.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F9C1F7-54DE-1756-B1D0-2F8FF343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" y="1666641"/>
            <a:ext cx="9754961" cy="2962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4B3C4D-9084-502F-1512-5ACA50D81ACA}"/>
              </a:ext>
            </a:extLst>
          </p:cNvPr>
          <p:cNvSpPr txBox="1"/>
          <p:nvPr/>
        </p:nvSpPr>
        <p:spPr>
          <a:xfrm>
            <a:off x="160637" y="889686"/>
            <a:ext cx="622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Scatter</a:t>
            </a:r>
            <a:r>
              <a:rPr lang="fr-FR" sz="2800" b="1" dirty="0"/>
              <a:t> plot </a:t>
            </a:r>
            <a:r>
              <a:rPr lang="fr-FR" sz="2800" b="1" dirty="0" err="1"/>
              <a:t>with</a:t>
            </a:r>
            <a:r>
              <a:rPr lang="fr-FR" sz="2800" b="1" dirty="0"/>
              <a:t> 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59181F-7AFD-8E7B-9870-6E16533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5" y="5185181"/>
            <a:ext cx="966922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7" name="Image 6" descr="Une image contenant art, créativité&#10;&#10;Description générée automatiquement">
            <a:extLst>
              <a:ext uri="{FF2B5EF4-FFF2-40B4-BE49-F238E27FC236}">
                <a16:creationId xmlns:a16="http://schemas.microsoft.com/office/drawing/2014/main" id="{97D4692F-2595-9095-BDFA-14598AEA1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91" y="4453128"/>
            <a:ext cx="1743217" cy="19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182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4471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Large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scale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pattern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comparison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possible, no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bias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in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segmentation</a:t>
            </a:r>
            <a:endParaRPr kumimoji="0" lang="fr-FR" strike="noStrike" kern="1200" cap="none" spc="0" normalizeH="0" noProof="0" dirty="0">
              <a:ln>
                <a:noFill/>
              </a:ln>
              <a:solidFill>
                <a:srgbClr val="70AD47">
                  <a:lumMod val="100000"/>
                </a:srgbClr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pic>
        <p:nvPicPr>
          <p:cNvPr id="13" name="Graphique 12" descr="Badge à suivre avec un remplissage uni">
            <a:extLst>
              <a:ext uri="{FF2B5EF4-FFF2-40B4-BE49-F238E27FC236}">
                <a16:creationId xmlns:a16="http://schemas.microsoft.com/office/drawing/2014/main" id="{7138751C-22C8-942A-AAED-E63AF58389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2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3735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866113-01F9-8C85-C3B8-481F847E2D14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37164B90-C4E6-C1AB-DD08-7B6419B6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6F53001-36D1-3EF8-F6FE-6D449DBB56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83080" y="2011680"/>
            <a:ext cx="5422392" cy="345643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4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942</Words>
  <Application>Microsoft Office PowerPoint</Application>
  <PresentationFormat>Grand écran</PresentationFormat>
  <Paragraphs>296</Paragraphs>
  <Slides>44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Century Schoolbook</vt:lpstr>
      <vt:lpstr>inherit</vt:lpstr>
      <vt:lpstr>Wingdings</vt:lpstr>
      <vt:lpstr>Thème Office</vt:lpstr>
      <vt:lpstr>Présentation PowerPoint</vt:lpstr>
      <vt:lpstr>Objectives</vt:lpstr>
      <vt:lpstr>Quantification methods</vt:lpstr>
      <vt:lpstr>Quantification methods</vt:lpstr>
      <vt:lpstr>Quantification methods</vt:lpstr>
      <vt:lpstr>Quantification methods</vt:lpstr>
      <vt:lpstr>Quantification methods</vt:lpstr>
      <vt:lpstr>Quantification methods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SimCLR a Simple Framework for Contrastive Learning of visual Representations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 hyperparameters and model training</vt:lpstr>
      <vt:lpstr>What about model validation ?</vt:lpstr>
      <vt:lpstr>Hyperparameters</vt:lpstr>
      <vt:lpstr>Hyperparameters</vt:lpstr>
      <vt:lpstr>Présentation PowerPoint</vt:lpstr>
      <vt:lpstr>Présentation PowerPoint</vt:lpstr>
      <vt:lpstr>Présentation PowerPoint</vt:lpstr>
      <vt:lpstr>Inter vs intraspecific phenotypic distance</vt:lpstr>
      <vt:lpstr>Visualisation</vt:lpstr>
      <vt:lpstr>Présentation PowerPoint</vt:lpstr>
      <vt:lpstr>Présentation PowerPoint</vt:lpstr>
      <vt:lpstr>Morpho space</vt:lpstr>
      <vt:lpstr>Morpho space</vt:lpstr>
      <vt:lpstr>The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Agathe Puissant</dc:creator>
  <cp:lastModifiedBy>Agathe Puissant</cp:lastModifiedBy>
  <cp:revision>15</cp:revision>
  <dcterms:created xsi:type="dcterms:W3CDTF">2025-04-03T14:12:44Z</dcterms:created>
  <dcterms:modified xsi:type="dcterms:W3CDTF">2025-04-07T13:01:15Z</dcterms:modified>
</cp:coreProperties>
</file>